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90" r:id="rId2"/>
  </p:sldMasterIdLst>
  <p:notesMasterIdLst>
    <p:notesMasterId r:id="rId53"/>
  </p:notesMasterIdLst>
  <p:handoutMasterIdLst>
    <p:handoutMasterId r:id="rId54"/>
  </p:handoutMasterIdLst>
  <p:sldIdLst>
    <p:sldId id="546" r:id="rId3"/>
    <p:sldId id="547" r:id="rId4"/>
    <p:sldId id="258" r:id="rId5"/>
    <p:sldId id="694" r:id="rId6"/>
    <p:sldId id="647" r:id="rId7"/>
    <p:sldId id="648" r:id="rId8"/>
    <p:sldId id="646" r:id="rId9"/>
    <p:sldId id="649" r:id="rId10"/>
    <p:sldId id="650" r:id="rId11"/>
    <p:sldId id="652" r:id="rId12"/>
    <p:sldId id="653" r:id="rId13"/>
    <p:sldId id="659" r:id="rId14"/>
    <p:sldId id="660" r:id="rId15"/>
    <p:sldId id="661" r:id="rId16"/>
    <p:sldId id="662" r:id="rId17"/>
    <p:sldId id="663" r:id="rId18"/>
    <p:sldId id="664" r:id="rId19"/>
    <p:sldId id="665" r:id="rId20"/>
    <p:sldId id="667" r:id="rId21"/>
    <p:sldId id="668" r:id="rId22"/>
    <p:sldId id="669" r:id="rId23"/>
    <p:sldId id="670" r:id="rId24"/>
    <p:sldId id="687" r:id="rId25"/>
    <p:sldId id="688" r:id="rId26"/>
    <p:sldId id="689" r:id="rId27"/>
    <p:sldId id="690" r:id="rId28"/>
    <p:sldId id="691" r:id="rId29"/>
    <p:sldId id="692" r:id="rId30"/>
    <p:sldId id="671" r:id="rId31"/>
    <p:sldId id="672" r:id="rId32"/>
    <p:sldId id="673" r:id="rId33"/>
    <p:sldId id="674" r:id="rId34"/>
    <p:sldId id="675" r:id="rId35"/>
    <p:sldId id="676" r:id="rId36"/>
    <p:sldId id="677" r:id="rId37"/>
    <p:sldId id="678" r:id="rId38"/>
    <p:sldId id="679" r:id="rId39"/>
    <p:sldId id="680" r:id="rId40"/>
    <p:sldId id="681" r:id="rId41"/>
    <p:sldId id="682" r:id="rId42"/>
    <p:sldId id="683" r:id="rId43"/>
    <p:sldId id="684" r:id="rId44"/>
    <p:sldId id="685" r:id="rId45"/>
    <p:sldId id="686" r:id="rId46"/>
    <p:sldId id="693" r:id="rId47"/>
    <p:sldId id="304" r:id="rId48"/>
    <p:sldId id="595" r:id="rId49"/>
    <p:sldId id="596" r:id="rId50"/>
    <p:sldId id="644" r:id="rId51"/>
    <p:sldId id="645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897FE53-38F6-41FB-B0C0-5719707534C6}">
          <p14:sldIdLst>
            <p14:sldId id="546"/>
            <p14:sldId id="547"/>
            <p14:sldId id="258"/>
          </p14:sldIdLst>
        </p14:section>
        <p14:section name="SOLID" id="{51359AE1-C911-4C19-9F9D-74214122B442}">
          <p14:sldIdLst>
            <p14:sldId id="694"/>
            <p14:sldId id="647"/>
            <p14:sldId id="648"/>
          </p14:sldIdLst>
        </p14:section>
        <p14:section name="Single Responsibility" id="{96758322-6A84-437B-B776-64AB068AF806}">
          <p14:sldIdLst>
            <p14:sldId id="646"/>
            <p14:sldId id="649"/>
            <p14:sldId id="650"/>
          </p14:sldIdLst>
        </p14:section>
        <p14:section name="Open / Closed Principle" id="{93EC3D98-B4C4-4925-9628-3CC91BF92D22}">
          <p14:sldIdLst>
            <p14:sldId id="652"/>
            <p14:sldId id="653"/>
            <p14:sldId id="659"/>
            <p14:sldId id="660"/>
            <p14:sldId id="661"/>
            <p14:sldId id="662"/>
            <p14:sldId id="663"/>
          </p14:sldIdLst>
        </p14:section>
        <p14:section name="Liskov Substitution Principle" id="{B4F5CFA0-106B-4868-92F6-315CCA020A61}">
          <p14:sldIdLst>
            <p14:sldId id="664"/>
            <p14:sldId id="665"/>
            <p14:sldId id="667"/>
            <p14:sldId id="668"/>
            <p14:sldId id="669"/>
            <p14:sldId id="670"/>
          </p14:sldIdLst>
        </p14:section>
        <p14:section name="Interface Segregation" id="{5BD8DDD4-755A-450E-B3C2-1CBCE15240CF}">
          <p14:sldIdLst>
            <p14:sldId id="687"/>
            <p14:sldId id="688"/>
            <p14:sldId id="689"/>
            <p14:sldId id="690"/>
            <p14:sldId id="691"/>
            <p14:sldId id="692"/>
          </p14:sldIdLst>
        </p14:section>
        <p14:section name="Dependency Inversion" id="{B540CB98-5F01-487A-B602-D796DD7EB5BB}">
          <p14:sldIdLst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</p14:sldIdLst>
        </p14:section>
        <p14:section name="Conclusion" id="{D3D1568E-E365-4455-8F65-4D552FE30044}">
          <p14:sldIdLst>
            <p14:sldId id="693"/>
            <p14:sldId id="304"/>
            <p14:sldId id="595"/>
            <p14:sldId id="596"/>
            <p14:sldId id="644"/>
            <p14:sldId id="645"/>
          </p14:sldIdLst>
        </p14:section>
        <p14:section name="Default Section" id="{2DC9EAB4-48A4-418F-9446-9BE08DA194FB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4465"/>
    <a:srgbClr val="2D2D77"/>
    <a:srgbClr val="D1D5DD"/>
    <a:srgbClr val="E0E3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20" autoAdjust="0"/>
  </p:normalViewPr>
  <p:slideViewPr>
    <p:cSldViewPr snapToGrid="0" showGuides="1">
      <p:cViewPr varScale="1">
        <p:scale>
          <a:sx n="115" d="100"/>
          <a:sy n="115" d="100"/>
        </p:scale>
        <p:origin x="114" y="282"/>
      </p:cViewPr>
      <p:guideLst>
        <p:guide orient="horz" pos="2184"/>
        <p:guide pos="3840"/>
      </p:guideLst>
    </p:cSldViewPr>
  </p:slideViewPr>
  <p:outlineViewPr>
    <p:cViewPr>
      <p:scale>
        <a:sx n="33" d="100"/>
        <a:sy n="33" d="100"/>
      </p:scale>
      <p:origin x="0" y="-2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F20103-83CC-4A54-8FDE-9D37FC2629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A53962-26EF-44E4-9E69-61B1727AB1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87215-0C8F-4762-A664-737A353EC9A4}" type="datetimeFigureOut">
              <a:rPr lang="bg-BG" smtClean="0"/>
              <a:t>25.7.2019 г.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967E-448F-4887-8FCB-34482EFBCC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554C2-DDBA-40E2-9536-53A07EC5027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C318AE-53F9-47EA-B5FE-E9473933AF11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060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D84649-876A-46C9-8472-14CB09C070D8}" type="datetimeFigureOut">
              <a:rPr lang="en-US" smtClean="0"/>
              <a:t>7/25/2019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067CD-8E6B-4360-9AA8-C5DF2A48A6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47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92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B3C35A-099E-4867-9ECA-C7C8A6FD2E28}" type="slidenum">
              <a:rPr lang="en-US"/>
              <a:pPr/>
              <a:t>2</a:t>
            </a:fld>
            <a:r>
              <a:rPr lang="en-US" dirty="0"/>
              <a:t>##</a:t>
            </a:r>
          </a:p>
        </p:txBody>
      </p:sp>
      <p:sp>
        <p:nvSpPr>
          <p:cNvPr id="424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424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73503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45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7875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970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34429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69872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203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© Software University Foundation – </a:t>
            </a:r>
            <a:r>
              <a:rPr kumimoji="0" lang="en-US" sz="10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3"/>
              </a:rPr>
              <a:t>http://softuni.org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work is licensed under the </a:t>
            </a:r>
            <a:r>
              <a:rPr kumimoji="0" lang="en-US" sz="1000" b="0" i="0" u="sng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hlinkClick r:id="rId4"/>
              </a:rPr>
              <a:t>Creative Commons Attribution-NonCommercial-ShareAlike</a:t>
            </a:r>
            <a:r>
              <a:rPr kumimoji="0" lang="en-US" sz="10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BA5BD7-F043-4D1B-AA17-CD412FC534DE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650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.emf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0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hyperlink" Target="http://creativecommons.org/licenses/by-nc-sa/4.0/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44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12" Type="http://schemas.openxmlformats.org/officeDocument/2006/relationships/image" Target="../media/image4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8.png"/><Relationship Id="rId9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hyperlink" Target="http://smartit.bg/" TargetMode="External"/><Relationship Id="rId3" Type="http://schemas.openxmlformats.org/officeDocument/2006/relationships/hyperlink" Target="https://aeternity.com/" TargetMode="External"/><Relationship Id="rId7" Type="http://schemas.openxmlformats.org/officeDocument/2006/relationships/hyperlink" Target="https://www.liebherr.com/en/deu/start/start-page.html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png"/><Relationship Id="rId11" Type="http://schemas.openxmlformats.org/officeDocument/2006/relationships/hyperlink" Target="https://www.sbtech.com/" TargetMode="External"/><Relationship Id="rId5" Type="http://schemas.openxmlformats.org/officeDocument/2006/relationships/hyperlink" Target="codexio.bg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telenor.bg/" TargetMode="External"/><Relationship Id="rId14" Type="http://schemas.openxmlformats.org/officeDocument/2006/relationships/image" Target="../media/image32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hyperlink" Target="https://www.superhosting.bg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oftwaregroup.com/" TargetMode="External"/><Relationship Id="rId12" Type="http://schemas.openxmlformats.org/officeDocument/2006/relationships/image" Target="../media/image3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png"/><Relationship Id="rId11" Type="http://schemas.openxmlformats.org/officeDocument/2006/relationships/hyperlink" Target="https://netpeak.bg/" TargetMode="External"/><Relationship Id="rId5" Type="http://schemas.openxmlformats.org/officeDocument/2006/relationships/hyperlink" Target="https://www.indeavr.com/en" TargetMode="External"/><Relationship Id="rId15" Type="http://schemas.openxmlformats.org/officeDocument/2006/relationships/image" Target="../media/image8.pn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hyperlink" Target="https://www.xs-software.com/" TargetMode="External"/><Relationship Id="rId14" Type="http://schemas.openxmlformats.org/officeDocument/2006/relationships/image" Target="../media/image38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www.facebook.com/SoftwareUniversity" TargetMode="External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41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7.pn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2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59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8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5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0" y="6035664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2" y="6035664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59" y="254857"/>
            <a:ext cx="10965303" cy="882654"/>
          </a:xfrm>
        </p:spPr>
        <p:txBody>
          <a:bodyPr/>
          <a:lstStyle>
            <a:lvl1pPr algn="ctr">
              <a:defRPr sz="4798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6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16124"/>
            <a:ext cx="2951518" cy="382788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40279"/>
            <a:ext cx="2951518" cy="35175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8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76800"/>
            <a:ext cx="2951518" cy="50679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8740"/>
            <a:ext cx="2951518" cy="44479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8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 userDrawn="1"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1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219" indent="0">
              <a:buNone/>
              <a:defRPr sz="3731"/>
            </a:lvl2pPr>
            <a:lvl3pPr marL="1218438" indent="0">
              <a:buNone/>
              <a:defRPr sz="3198"/>
            </a:lvl3pPr>
            <a:lvl4pPr marL="1827657" indent="0">
              <a:buNone/>
              <a:defRPr sz="2665"/>
            </a:lvl4pPr>
            <a:lvl5pPr marL="2436876" indent="0">
              <a:buNone/>
              <a:defRPr sz="2665"/>
            </a:lvl5pPr>
            <a:lvl6pPr marL="3046096" indent="0">
              <a:buNone/>
              <a:defRPr sz="2665"/>
            </a:lvl6pPr>
            <a:lvl7pPr marL="3655315" indent="0">
              <a:buNone/>
              <a:defRPr sz="2665"/>
            </a:lvl7pPr>
            <a:lvl8pPr marL="4264533" indent="0">
              <a:buNone/>
              <a:defRPr sz="2665"/>
            </a:lvl8pPr>
            <a:lvl9pPr marL="4873752" indent="0">
              <a:buNone/>
              <a:defRPr sz="2665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6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 userDrawn="1"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9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0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852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7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7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6" y="1702471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1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1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1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1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 userDrawn="1"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 userDrawn="1"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 userDrawn="1"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 userDrawn="1"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 userDrawn="1"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 userDrawn="1"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 userDrawn="1"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 userDrawn="1"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06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0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3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5" y="1297093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6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 userDrawn="1"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6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6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89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1" t="-168" r="15238" b="19014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1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0" y="1186307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8"/>
            </a:lvl1pPr>
            <a:lvl2pPr marL="989981" marR="0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8" dirty="0"/>
              <a:t>Software University – High-Quality Education, </a:t>
            </a:r>
            <a:br>
              <a:rPr lang="en-US" sz="3198" dirty="0"/>
            </a:br>
            <a:r>
              <a:rPr lang="en-US" sz="3198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8" noProof="1">
                <a:hlinkClick r:id="rId3"/>
              </a:rPr>
              <a:t>softuni.bg</a:t>
            </a:r>
            <a:r>
              <a:rPr lang="en-US" sz="2898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Foundation</a:t>
            </a:r>
            <a:endParaRPr lang="bg-BG" sz="3198" dirty="0"/>
          </a:p>
          <a:p>
            <a:pPr lvl="1">
              <a:lnSpc>
                <a:spcPct val="100000"/>
              </a:lnSpc>
            </a:pPr>
            <a:r>
              <a:rPr lang="en-US" sz="2998" noProof="1">
                <a:hlinkClick r:id="rId4"/>
              </a:rPr>
              <a:t>http://softuni.foundation/</a:t>
            </a:r>
            <a:endParaRPr lang="en-US" sz="2998" noProof="1"/>
          </a:p>
          <a:p>
            <a:pPr>
              <a:lnSpc>
                <a:spcPct val="100000"/>
              </a:lnSpc>
            </a:pPr>
            <a:r>
              <a:rPr lang="en-US" sz="3198" dirty="0"/>
              <a:t>Software University @ Facebook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kumimoji="0" lang="en-US" sz="2898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8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8" dirty="0"/>
              <a:t>Software University Forums</a:t>
            </a:r>
          </a:p>
          <a:p>
            <a:pPr marL="989981" marR="0" lvl="1" indent="-380762" algn="l" defTabSz="1218438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405" algn="l"/>
              </a:tabLst>
              <a:defRPr/>
            </a:pPr>
            <a:r>
              <a:rPr lang="en-US" sz="2798" dirty="0">
                <a:hlinkClick r:id="rId6"/>
              </a:rPr>
              <a:t>forum.softuni.bg</a:t>
            </a:r>
            <a:endParaRPr lang="en-US" sz="2798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7" y="5017462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3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29" y="1319423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6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219646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B5A345C-2CD0-4932-A998-37B2D20BF0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A04D819A-89E2-4714-8C56-1838BF467E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6629" y="2351427"/>
            <a:ext cx="5439372" cy="232599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51E7DA9-C5F0-43D9-B013-3BDF9EEF02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350813" y="2374047"/>
            <a:ext cx="3171055" cy="3431879"/>
          </a:xfrm>
          <a:prstGeom prst="rect">
            <a:avLst/>
          </a:prstGeom>
        </p:spPr>
      </p:pic>
      <p:sp>
        <p:nvSpPr>
          <p:cNvPr id="43" name="Subtitle 5">
            <a:extLst>
              <a:ext uri="{FF2B5EF4-FFF2-40B4-BE49-F238E27FC236}">
                <a16:creationId xmlns:a16="http://schemas.microsoft.com/office/drawing/2014/main" id="{37BDB812-1395-4B02-ABCF-6A331EEE23E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6860" y="1303142"/>
            <a:ext cx="10965303" cy="882654"/>
          </a:xfrm>
        </p:spPr>
        <p:txBody>
          <a:bodyPr>
            <a:normAutofit/>
          </a:bodyPr>
          <a:lstStyle>
            <a:lvl1pPr marL="0" indent="0" algn="ctr">
              <a:buNone/>
              <a:defRPr sz="3597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Subtitle</a:t>
            </a:r>
            <a:endParaRPr lang="bg-BG" dirty="0"/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FAEB7CD-FF73-4344-9FE5-589B30F5AA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813" y="6057657"/>
            <a:ext cx="2106010" cy="5252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DFEC2C-38C6-405B-AD0A-06879C50EF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31" y="6035666"/>
            <a:ext cx="629579" cy="5265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83B54-1DD1-4FC4-9FA0-4872F8C409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3143" y="6035666"/>
            <a:ext cx="1187082" cy="5265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DF3AB8-E6E3-4FCE-8A4A-ECD147720A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860" y="254857"/>
            <a:ext cx="10965303" cy="882654"/>
          </a:xfrm>
        </p:spPr>
        <p:txBody>
          <a:bodyPr/>
          <a:lstStyle>
            <a:lvl1pPr algn="ctr">
              <a:defRPr sz="4797"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27" name="Picture 4" title="CC-BY-NC-SA License">
            <a:hlinkClick r:id="rId7" tooltip="This work is licensed under the &quot;Creative Commons Attribution-NonCommercial-ShareAlike 4.0 International&quot; license"/>
            <a:extLst>
              <a:ext uri="{FF2B5EF4-FFF2-40B4-BE49-F238E27FC236}">
                <a16:creationId xmlns:a16="http://schemas.microsoft.com/office/drawing/2014/main" id="{7CB336FF-A768-4CE1-B1CE-FC103B34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51417" y="6080062"/>
            <a:ext cx="1437271" cy="502868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30" name="Text Placeholder 13">
            <a:extLst>
              <a:ext uri="{FF2B5EF4-FFF2-40B4-BE49-F238E27FC236}">
                <a16:creationId xmlns:a16="http://schemas.microsoft.com/office/drawing/2014/main" id="{2EA92DCA-4DB5-4D03-ACD3-A6A296592D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8643853" y="5909808"/>
            <a:ext cx="2951518" cy="395420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9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3E6B87B7-9D33-4EBB-BD4F-C0436BA3FD7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8643853" y="6334604"/>
            <a:ext cx="2951518" cy="363104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r" rtl="0" fontAlgn="base">
              <a:spcBef>
                <a:spcPct val="0"/>
              </a:spcBef>
              <a:spcAft>
                <a:spcPct val="0"/>
              </a:spcAft>
              <a:buNone/>
              <a:defRPr lang="en-US" sz="1797" b="1" kern="1200" dirty="0" smtClean="0">
                <a:solidFill>
                  <a:schemeClr val="tx1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  <p:sp>
        <p:nvSpPr>
          <p:cNvPr id="36" name="Text Placeholder 13">
            <a:extLst>
              <a:ext uri="{FF2B5EF4-FFF2-40B4-BE49-F238E27FC236}">
                <a16:creationId xmlns:a16="http://schemas.microsoft.com/office/drawing/2014/main" id="{3B21F47B-DE1F-442D-A2B7-6866F87867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671147" y="4867855"/>
            <a:ext cx="2951518" cy="524686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7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40" name="Text Placeholder 13">
            <a:extLst>
              <a:ext uri="{FF2B5EF4-FFF2-40B4-BE49-F238E27FC236}">
                <a16:creationId xmlns:a16="http://schemas.microsoft.com/office/drawing/2014/main" id="{CD940256-851E-46C8-8BFB-A5ECA6C7DA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671147" y="5361112"/>
            <a:ext cx="2951518" cy="46005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97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54D183-0374-4B3E-B2CE-32F308A81591}"/>
              </a:ext>
            </a:extLst>
          </p:cNvPr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E5CD64-8E62-478C-BD07-29B0AE8E261B}"/>
              </a:ext>
            </a:extLst>
          </p:cNvPr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860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6"/>
            <a:ext cx="8182463" cy="4795935"/>
          </a:xfrm>
        </p:spPr>
        <p:txBody>
          <a:bodyPr/>
          <a:lstStyle>
            <a:lvl1pPr marL="513888" indent="-513888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2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4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40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7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3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782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8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00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83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8" y="3314706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8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4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600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E40596-5F7F-41C3-9807-7FA635B424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951C9B-3DEE-4E28-8D4C-55505E0CB6AB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9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DC4365F6-D2C1-47B4-8477-38FD2C7711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10369" y="1409638"/>
            <a:ext cx="3572162" cy="4385137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8CCE616-2FC8-4941-8612-3EC8CFD842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Table of Content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89D93F4-ABFA-46BF-8E5D-FE6562ACB2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6766" y="1371604"/>
            <a:ext cx="8182463" cy="4795935"/>
          </a:xfrm>
        </p:spPr>
        <p:txBody>
          <a:bodyPr/>
          <a:lstStyle>
            <a:lvl1pPr marL="514042" indent="-514042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D6D63-C0D2-4213-B1FA-96890BDE6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AA6AF62-9F6D-4B1C-831C-72AACA29F7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D92A8ED8-1E91-4F87-9AAB-0B939CA64F6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E4C518-B0B3-4716-AB97-AC8ECA4F7C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2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3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02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" y="6184675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24" tIns="60912" rIns="121824" bIns="6091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7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5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7" y="6390562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4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2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036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7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7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609A8D-9063-4A88-A094-81A65D7DF4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880F1A8-532C-4443-BDB9-44438A972E1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90406" y="1355077"/>
            <a:ext cx="3889373" cy="536640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 sz="2130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  <a:lvl2pPr marL="609036" indent="0">
              <a:buNone/>
              <a:defRPr sz="3730"/>
            </a:lvl2pPr>
            <a:lvl3pPr marL="1218072" indent="0">
              <a:buNone/>
              <a:defRPr sz="3197"/>
            </a:lvl3pPr>
            <a:lvl4pPr marL="1827109" indent="0">
              <a:buNone/>
              <a:defRPr sz="2664"/>
            </a:lvl4pPr>
            <a:lvl5pPr marL="2436145" indent="0">
              <a:buNone/>
              <a:defRPr sz="2664"/>
            </a:lvl5pPr>
            <a:lvl6pPr marL="3045182" indent="0">
              <a:buNone/>
              <a:defRPr sz="2664"/>
            </a:lvl6pPr>
            <a:lvl7pPr marL="3654218" indent="0">
              <a:buNone/>
              <a:defRPr sz="2664"/>
            </a:lvl7pPr>
            <a:lvl8pPr marL="4263254" indent="0">
              <a:buNone/>
              <a:defRPr sz="2664"/>
            </a:lvl8pPr>
            <a:lvl9pPr marL="4872290" indent="0">
              <a:buNone/>
              <a:defRPr sz="2664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127778" y="1748999"/>
            <a:ext cx="240001" cy="336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B994EC-35A8-4A11-98CB-25DC28852F94}"/>
              </a:ext>
            </a:extLst>
          </p:cNvPr>
          <p:cNvSpPr/>
          <p:nvPr/>
        </p:nvSpPr>
        <p:spPr>
          <a:xfrm>
            <a:off x="3" y="6721484"/>
            <a:ext cx="12192000" cy="13652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2ABE920-240F-4CF6-AD45-23ED489FAD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5937" y="1353867"/>
            <a:ext cx="7199299" cy="502788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FF342A0-26CC-4ADA-AB90-FC4810F88E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66184F8-77F5-4000-AA69-383B07AEEF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CAD63B7-3B55-42B3-B63C-7488630C39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7A1733E-05EA-4892-9222-96356ACBDF8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E050E4-DC54-4CF4-A8D3-DC8B8DA04E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2B94D3F-5DC8-4398-914C-4833ABE4CC19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325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B21D9C95-5FF6-4F7E-AC00-ED6F3DD38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AD13D1-8921-41EB-9EDF-DA3F5121F4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FDBB16-985C-4CC7-B6DB-B81B36037922}"/>
              </a:ext>
            </a:extLst>
          </p:cNvPr>
          <p:cNvSpPr/>
          <p:nvPr/>
        </p:nvSpPr>
        <p:spPr>
          <a:xfrm>
            <a:off x="-1051301" y="703246"/>
            <a:ext cx="8406073" cy="1033303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marR="0" lvl="0" indent="0" algn="ctr" defTabSz="913578" rtl="0" eaLnBrk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E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kumimoji="0" lang="en-US" sz="8794" b="1" i="0" u="none" strike="noStrike" kern="1200" cap="none" spc="0" normalizeH="0" baseline="0" noProof="0" dirty="0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Questions?</a:t>
            </a:r>
            <a:endParaRPr kumimoji="0" lang="en-US" sz="8794" b="1" i="0" u="none" strike="noStrike" kern="1200" cap="none" spc="150" normalizeH="0" baseline="0" noProof="0" dirty="0">
              <a:ln w="11430"/>
              <a:solidFill>
                <a:srgbClr val="234465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47CFF3C-C4FA-493D-8505-DF469F4D36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87" y="2222932"/>
            <a:ext cx="3575905" cy="41486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20846EB-6FC8-4F9D-97D0-A1A8E9CEE0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3" y="314259"/>
            <a:ext cx="2126081" cy="5302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9983C1-41F3-4B45-9E6B-F2615F7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622C9-3C7D-445D-83B2-28583716E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04DAB2-278F-4812-9F5E-FB63D8068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0675455-B7FA-4569-A5FD-A3B0F20B2A2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8" y="1702475"/>
            <a:ext cx="1198901" cy="119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7D15FD-4C66-4B85-98E6-7826AA8F61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5"/>
            <a:ext cx="1166400" cy="14022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A755AAE-BA08-481C-9224-0061170EE4B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5"/>
            <a:ext cx="1166400" cy="13892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3D66F-855B-463B-920B-BF239B01A2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5"/>
            <a:ext cx="1166400" cy="1567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643F71A-2013-433A-8322-FBAAED3162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812936-74B6-4265-8C08-AEDC8C7987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5"/>
            <a:ext cx="1166400" cy="14337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4C190C-5856-41B9-8819-AE8DE0E109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F62FB7C-BD6E-4383-98C1-2CF30F34CAFD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4E5982E-3110-47E1-A5BB-91B7BECC3093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2BFE2F3-0845-4E5B-9375-E9D4027DD675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DDBF37-0764-47AA-94E3-9A44F3ED8FB5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99ABE09-E33C-46B7-A80D-7BF4A6956211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91D320-3732-40B8-864D-142D0A277ED1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C63D1E8-4A92-4691-8A24-A2FC7E8008E5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84A0FE1-723D-4682-8682-77BAD950EE15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50A59F9-9A9D-4956-95B4-F78CC0DB1D59}"/>
              </a:ext>
            </a:extLst>
          </p:cNvPr>
          <p:cNvSpPr/>
          <p:nvPr/>
        </p:nvSpPr>
        <p:spPr>
          <a:xfrm>
            <a:off x="-1589" y="6371333"/>
            <a:ext cx="12195176" cy="5045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F69835-F228-45D6-B39E-583EEBF1FE2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57" y="1702473"/>
            <a:ext cx="1198901" cy="11989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577C4C0-8539-4520-A497-BBFB45821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116" y="3776293"/>
            <a:ext cx="1166400" cy="14022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6073A22-1B90-4D35-943B-5D9816FEB8F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000" y="3776293"/>
            <a:ext cx="1166400" cy="138925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C8CFEA-27DA-4058-A611-3AE53851908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00" y="3775663"/>
            <a:ext cx="1166400" cy="156713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E9346DD-5152-48D0-8B06-7F8CE9803DA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000" y="3769759"/>
            <a:ext cx="1166400" cy="135075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F6B4B602-D2C7-47C8-9470-2C5795ED8C2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8000" y="3776293"/>
            <a:ext cx="1166400" cy="14337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03B7E6D-AFDD-45E1-8121-F42E465AB0E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303" y="3776295"/>
            <a:ext cx="1164654" cy="14400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FA3191E-14EF-4DC3-AD93-CA289B12B4C9}"/>
              </a:ext>
            </a:extLst>
          </p:cNvPr>
          <p:cNvCxnSpPr>
            <a:cxnSpLocks/>
          </p:cNvCxnSpPr>
          <p:nvPr/>
        </p:nvCxnSpPr>
        <p:spPr>
          <a:xfrm>
            <a:off x="3969414" y="3335565"/>
            <a:ext cx="7161786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530A8A-ABDE-4B7F-B28B-A9B499B32225}"/>
              </a:ext>
            </a:extLst>
          </p:cNvPr>
          <p:cNvCxnSpPr/>
          <p:nvPr/>
        </p:nvCxnSpPr>
        <p:spPr>
          <a:xfrm>
            <a:off x="3969414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ADF575-91AD-4F69-BA66-356B62AEB683}"/>
              </a:ext>
            </a:extLst>
          </p:cNvPr>
          <p:cNvCxnSpPr/>
          <p:nvPr/>
        </p:nvCxnSpPr>
        <p:spPr>
          <a:xfrm>
            <a:off x="53640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60C0104-2410-4352-A800-FD0292CC11A7}"/>
              </a:ext>
            </a:extLst>
          </p:cNvPr>
          <p:cNvCxnSpPr/>
          <p:nvPr/>
        </p:nvCxnSpPr>
        <p:spPr>
          <a:xfrm>
            <a:off x="681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0FB7F08-6662-4D0C-AFAB-CFFDE9B1CA0A}"/>
              </a:ext>
            </a:extLst>
          </p:cNvPr>
          <p:cNvCxnSpPr/>
          <p:nvPr/>
        </p:nvCxnSpPr>
        <p:spPr>
          <a:xfrm>
            <a:off x="825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9635D4-E3FF-4174-A648-032E9615851B}"/>
              </a:ext>
            </a:extLst>
          </p:cNvPr>
          <p:cNvCxnSpPr>
            <a:cxnSpLocks/>
          </p:cNvCxnSpPr>
          <p:nvPr/>
        </p:nvCxnSpPr>
        <p:spPr>
          <a:xfrm>
            <a:off x="9691200" y="332921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601A2EF-9181-444B-8898-83A36D09B869}"/>
              </a:ext>
            </a:extLst>
          </p:cNvPr>
          <p:cNvCxnSpPr>
            <a:cxnSpLocks/>
          </p:cNvCxnSpPr>
          <p:nvPr/>
        </p:nvCxnSpPr>
        <p:spPr>
          <a:xfrm>
            <a:off x="11131200" y="333556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07F38C1-A87B-4D59-BE69-6A23413F5870}"/>
              </a:ext>
            </a:extLst>
          </p:cNvPr>
          <p:cNvCxnSpPr/>
          <p:nvPr/>
        </p:nvCxnSpPr>
        <p:spPr>
          <a:xfrm>
            <a:off x="7550307" y="3092995"/>
            <a:ext cx="0" cy="236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93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A51FC5-6AB6-4A04-9304-C6C88E9B2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83D18-FDC7-4C48-A949-71D2969C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FAD92E-A653-4789-B55D-8A2181002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7C54483B-C622-499B-BAE8-467BFD3E1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64" y="3048002"/>
            <a:ext cx="4143348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8" name="Picture 7">
            <a:hlinkClick r:id="rId5"/>
            <a:extLst>
              <a:ext uri="{FF2B5EF4-FFF2-40B4-BE49-F238E27FC236}">
                <a16:creationId xmlns:a16="http://schemas.microsoft.com/office/drawing/2014/main" id="{7AF9BEA8-CB87-4D39-873A-4E7E04D466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69705"/>
            <a:ext cx="3507028" cy="1450390"/>
          </a:xfrm>
          <a:prstGeom prst="roundRect">
            <a:avLst>
              <a:gd name="adj" fmla="val 3586"/>
            </a:avLst>
          </a:prstGeom>
        </p:spPr>
      </p:pic>
      <p:pic>
        <p:nvPicPr>
          <p:cNvPr id="9" name="Picture 8">
            <a:hlinkClick r:id="rId7"/>
            <a:extLst>
              <a:ext uri="{FF2B5EF4-FFF2-40B4-BE49-F238E27FC236}">
                <a16:creationId xmlns:a16="http://schemas.microsoft.com/office/drawing/2014/main" id="{7DFD3364-5D9B-4B91-B09C-8540E820560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4" y="4961886"/>
            <a:ext cx="6687589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9"/>
            <a:extLst>
              <a:ext uri="{FF2B5EF4-FFF2-40B4-BE49-F238E27FC236}">
                <a16:creationId xmlns:a16="http://schemas.microsoft.com/office/drawing/2014/main" id="{F0386401-29A7-4448-AB68-1289BA211F5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673" y="1253341"/>
            <a:ext cx="3537236" cy="1600277"/>
          </a:xfrm>
          <a:prstGeom prst="roundRect">
            <a:avLst>
              <a:gd name="adj" fmla="val 4755"/>
            </a:avLst>
          </a:prstGeom>
        </p:spPr>
      </p:pic>
      <p:pic>
        <p:nvPicPr>
          <p:cNvPr id="11" name="Picture 10">
            <a:hlinkClick r:id="rId11"/>
            <a:extLst>
              <a:ext uri="{FF2B5EF4-FFF2-40B4-BE49-F238E27FC236}">
                <a16:creationId xmlns:a16="http://schemas.microsoft.com/office/drawing/2014/main" id="{CDC9F208-E4B0-4626-BBAD-F54DFF0CF9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86" y="1297095"/>
            <a:ext cx="4111472" cy="1740439"/>
          </a:xfrm>
          <a:prstGeom prst="roundRect">
            <a:avLst>
              <a:gd name="adj" fmla="val 6970"/>
            </a:avLst>
          </a:prstGeom>
        </p:spPr>
      </p:pic>
      <p:pic>
        <p:nvPicPr>
          <p:cNvPr id="12" name="Picture 11">
            <a:hlinkClick r:id="rId13"/>
            <a:extLst>
              <a:ext uri="{FF2B5EF4-FFF2-40B4-BE49-F238E27FC236}">
                <a16:creationId xmlns:a16="http://schemas.microsoft.com/office/drawing/2014/main" id="{1DE8CA65-1470-4A40-9B49-AFF7E19C21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3323273"/>
            <a:ext cx="6678008" cy="1231632"/>
          </a:xfrm>
          <a:prstGeom prst="roundRect">
            <a:avLst>
              <a:gd name="adj" fmla="val 6594"/>
            </a:avLst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7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691F48-DCAC-4489-AA09-7346B7E6785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76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00C2D88-4D3E-4C4B-AFD7-B7EA2768B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7" y="5788"/>
            <a:ext cx="12195176" cy="68522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6991FD8-5C91-4C3D-9F00-7203C811B463}"/>
              </a:ext>
            </a:extLst>
          </p:cNvPr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9E3AAC-161E-41EF-A701-E46A497FC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7" y="11072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err="1"/>
              <a:t>Softuni</a:t>
            </a:r>
            <a:r>
              <a:rPr lang="en-US" dirty="0"/>
              <a:t> Diamond Partners</a:t>
            </a:r>
            <a:endParaRPr lang="bg-BG" dirty="0"/>
          </a:p>
        </p:txBody>
      </p:sp>
      <p:pic>
        <p:nvPicPr>
          <p:cNvPr id="15" name="Picture 14">
            <a:hlinkClick r:id="rId3"/>
            <a:extLst>
              <a:ext uri="{FF2B5EF4-FFF2-40B4-BE49-F238E27FC236}">
                <a16:creationId xmlns:a16="http://schemas.microsoft.com/office/drawing/2014/main" id="{61839306-7842-46B9-A463-C24420A37C0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5697" y="1200162"/>
            <a:ext cx="6096599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softEdge rad="0"/>
          </a:effectLst>
        </p:spPr>
      </p:pic>
      <p:pic>
        <p:nvPicPr>
          <p:cNvPr id="16" name="Picture 2" descr="Ð ÐµÐ·ÑÐ»ÑÐ°Ñ Ñ Ð¸Ð·Ð¾Ð±ÑÐ°Ð¶ÐµÐ½Ð¸Ðµ Ð·Ð° indeavr">
            <a:hlinkClick r:id="rId5"/>
            <a:extLst>
              <a:ext uri="{FF2B5EF4-FFF2-40B4-BE49-F238E27FC236}">
                <a16:creationId xmlns:a16="http://schemas.microsoft.com/office/drawing/2014/main" id="{F5EB795D-0B62-4CCB-983D-13BD9B3CD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1399790"/>
            <a:ext cx="5354264" cy="120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Ð ÐµÐ·ÑÐ»ÑÐ°Ñ Ñ Ð¸Ð·Ð¾Ð±ÑÐ°Ð¶ÐµÐ½Ð¸Ðµ Ð·Ð° software group">
            <a:hlinkClick r:id="rId7"/>
            <a:extLst>
              <a:ext uri="{FF2B5EF4-FFF2-40B4-BE49-F238E27FC236}">
                <a16:creationId xmlns:a16="http://schemas.microsoft.com/office/drawing/2014/main" id="{91C19F79-E05B-4929-A929-287F44EB3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4" y="2317265"/>
            <a:ext cx="666750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Ð¡Ð²ÑÑÐ·Ð°Ð½Ð¾ Ð¸Ð·Ð¾Ð±ÑÐ°Ð¶ÐµÐ½Ð¸Ðµ">
            <a:hlinkClick r:id="rId9"/>
            <a:extLst>
              <a:ext uri="{FF2B5EF4-FFF2-40B4-BE49-F238E27FC236}">
                <a16:creationId xmlns:a16="http://schemas.microsoft.com/office/drawing/2014/main" id="{B38FBC35-D604-40D3-8560-90C506EBA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7"/>
          <a:stretch/>
        </p:blipFill>
        <p:spPr bwMode="auto">
          <a:xfrm>
            <a:off x="7761500" y="2602277"/>
            <a:ext cx="3155182" cy="165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6" descr="Ð ÐµÐ·ÑÐ»ÑÐ°Ñ Ñ Ð¸Ð·Ð¾Ð±ÑÐ°Ð¶ÐµÐ½Ð¸Ðµ Ð·Ð° netpeak">
            <a:hlinkClick r:id="rId11"/>
            <a:extLst>
              <a:ext uri="{FF2B5EF4-FFF2-40B4-BE49-F238E27FC236}">
                <a16:creationId xmlns:a16="http://schemas.microsoft.com/office/drawing/2014/main" id="{71103A5B-EAFD-46BF-93EB-10FFF58B7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7" y="5230897"/>
            <a:ext cx="7167612" cy="996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2" descr="Ð ÐµÐ·ÑÐ»ÑÐ°Ñ Ñ Ð¸Ð·Ð¾Ð±ÑÐ°Ð¶ÐµÐ½Ð¸Ðµ Ð·Ð° superhosting png">
            <a:hlinkClick r:id="rId13"/>
            <a:extLst>
              <a:ext uri="{FF2B5EF4-FFF2-40B4-BE49-F238E27FC236}">
                <a16:creationId xmlns:a16="http://schemas.microsoft.com/office/drawing/2014/main" id="{EDA50EFF-7A2E-4BB9-A7A8-5BBF9EE3D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524" y="4510113"/>
            <a:ext cx="3352800" cy="177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C8BF23-28B4-4942-902F-58C0B92A760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5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DA41A3-0295-46DF-A320-41070D15E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C1F9416-8B6E-46DE-973C-777785E27A26}"/>
              </a:ext>
            </a:extLst>
          </p:cNvPr>
          <p:cNvSpPr>
            <a:spLocks noGrp="1"/>
          </p:cNvSpPr>
          <p:nvPr>
            <p:ph idx="4294967295" hasCustomPrompt="1"/>
          </p:nvPr>
        </p:nvSpPr>
        <p:spPr>
          <a:xfrm>
            <a:off x="152411" y="1186309"/>
            <a:ext cx="9504009" cy="5496127"/>
          </a:xfrm>
        </p:spPr>
        <p:txBody>
          <a:bodyPr wrap="square">
            <a:noAutofit/>
          </a:bodyPr>
          <a:lstStyle>
            <a:lvl1pPr>
              <a:buClr>
                <a:schemeClr val="tx1"/>
              </a:buClr>
              <a:defRPr sz="2797"/>
            </a:lvl1pPr>
            <a:lvl2pPr marL="989684" marR="0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lvl2pPr>
            <a:lvl3pPr>
              <a:buClr>
                <a:schemeClr val="tx1"/>
              </a:buClr>
              <a:defRPr/>
            </a:lvl3pPr>
          </a:lstStyle>
          <a:p>
            <a:pPr>
              <a:lnSpc>
                <a:spcPct val="100000"/>
              </a:lnSpc>
            </a:pPr>
            <a:r>
              <a:rPr lang="en-US" sz="3197" dirty="0"/>
              <a:t>Software University – High-Quality Education, </a:t>
            </a:r>
            <a:br>
              <a:rPr lang="en-US" sz="3197" dirty="0"/>
            </a:br>
            <a:r>
              <a:rPr lang="en-US" sz="3197" dirty="0"/>
              <a:t>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897" noProof="1">
                <a:hlinkClick r:id="rId3"/>
              </a:rPr>
              <a:t>softuni.bg</a:t>
            </a:r>
            <a:r>
              <a:rPr lang="en-US" sz="2897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Foundation</a:t>
            </a:r>
            <a:endParaRPr lang="bg-BG" sz="3197" dirty="0"/>
          </a:p>
          <a:p>
            <a:pPr lvl="1">
              <a:lnSpc>
                <a:spcPct val="100000"/>
              </a:lnSpc>
            </a:pPr>
            <a:r>
              <a:rPr lang="en-US" sz="2997" noProof="1">
                <a:hlinkClick r:id="rId4"/>
              </a:rPr>
              <a:t>http://softuni.foundation/</a:t>
            </a:r>
            <a:endParaRPr lang="en-US" sz="2997" noProof="1"/>
          </a:p>
          <a:p>
            <a:pPr>
              <a:lnSpc>
                <a:spcPct val="100000"/>
              </a:lnSpc>
            </a:pPr>
            <a:r>
              <a:rPr lang="en-US" sz="3197" dirty="0"/>
              <a:t>Software University @ Facebook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kumimoji="0" lang="en-US" sz="2897" b="0" i="0" u="none" strike="noStrike" kern="1200" cap="none" spc="0" normalizeH="0" baseline="0" noProof="1">
                <a:ln>
                  <a:noFill/>
                </a:ln>
                <a:solidFill>
                  <a:srgbClr val="234465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5"/>
              </a:rPr>
              <a:t>facebook.com/SoftwareUniversity</a:t>
            </a:r>
            <a:endParaRPr kumimoji="0" lang="en-US" sz="2897" b="0" i="0" u="none" strike="noStrike" kern="1200" cap="none" spc="0" normalizeH="0" baseline="0" noProof="1">
              <a:ln>
                <a:noFill/>
              </a:ln>
              <a:solidFill>
                <a:srgbClr val="23446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>
              <a:lnSpc>
                <a:spcPct val="100000"/>
              </a:lnSpc>
            </a:pPr>
            <a:r>
              <a:rPr lang="en-US" sz="3197" dirty="0"/>
              <a:t>Software University Forums</a:t>
            </a:r>
          </a:p>
          <a:p>
            <a:pPr marL="989684" marR="0" lvl="1" indent="-380648" algn="l" defTabSz="1218072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>
                <a:tab pos="282320" algn="l"/>
              </a:tabLst>
              <a:defRPr/>
            </a:pPr>
            <a:r>
              <a:rPr lang="en-US" sz="2797" dirty="0">
                <a:hlinkClick r:id="rId6"/>
              </a:rPr>
              <a:t>forum.softuni.bg</a:t>
            </a:r>
            <a:endParaRPr lang="en-US" sz="2797" noProof="1"/>
          </a:p>
        </p:txBody>
      </p:sp>
      <p:pic>
        <p:nvPicPr>
          <p:cNvPr id="14" name="Picture 4">
            <a:hlinkClick r:id="rId7" tooltip="Software University @ Facebook"/>
            <a:extLst>
              <a:ext uri="{FF2B5EF4-FFF2-40B4-BE49-F238E27FC236}">
                <a16:creationId xmlns:a16="http://schemas.microsoft.com/office/drawing/2014/main" id="{0101C673-F197-4525-ADDC-FFD181E4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1449" y="3608627"/>
            <a:ext cx="1119031" cy="11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A584039C-C3B0-4714-A6D0-181CA3D2DD2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978" y="5017464"/>
            <a:ext cx="1042504" cy="1042233"/>
          </a:xfrm>
          <a:prstGeom prst="rect">
            <a:avLst/>
          </a:prstGeom>
        </p:spPr>
      </p:pic>
      <p:pic>
        <p:nvPicPr>
          <p:cNvPr id="16" name="Picture 15">
            <a:hlinkClick r:id="rId3"/>
            <a:extLst>
              <a:ext uri="{FF2B5EF4-FFF2-40B4-BE49-F238E27FC236}">
                <a16:creationId xmlns:a16="http://schemas.microsoft.com/office/drawing/2014/main" id="{07C965FA-A87E-4824-AFA8-C67AF548A76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04" y="2384689"/>
            <a:ext cx="3227765" cy="42977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5D9AB-27D1-4866-B85E-1728987FAEF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830" y="1319425"/>
            <a:ext cx="1670274" cy="20651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646B95-5E3B-4DE8-9118-031C2C296D8C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57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7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AE87ED9C-76E1-4D85-9B06-3AF44AABB6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2287" y="108873"/>
            <a:ext cx="9506047" cy="88265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</p:spTree>
    <p:extLst>
      <p:ext uri="{BB962C8B-B14F-4D97-AF65-F5344CB8AC3E}">
        <p14:creationId xmlns:p14="http://schemas.microsoft.com/office/powerpoint/2010/main" val="69857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7551" y="314302"/>
            <a:ext cx="7384264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7551" y="2346299"/>
            <a:ext cx="7384264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611" y="4164084"/>
            <a:ext cx="318844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7551" y="4191000"/>
            <a:ext cx="7384264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611" y="4633983"/>
            <a:ext cx="318844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611" y="5011672"/>
            <a:ext cx="318844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611" y="5394605"/>
            <a:ext cx="318844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611" y="5735768"/>
            <a:ext cx="318844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68922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55D431A-1BDA-40DB-B7D8-23653331B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109" y="4704825"/>
            <a:ext cx="10961783" cy="7680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5396" b="1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Title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15109" y="5490438"/>
            <a:ext cx="10961783" cy="49981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3998" b="1" baseline="0">
                <a:solidFill>
                  <a:schemeClr val="tx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Section Subtitle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65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589" y="4869900"/>
            <a:ext cx="8940800" cy="9037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589" y="5754968"/>
            <a:ext cx="8940800" cy="719034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046DE-A9B1-432F-9B4A-FABC06FA6C4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077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64" y="6525003"/>
            <a:ext cx="1224318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780" y="6525003"/>
            <a:ext cx="1015304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9425" y="6525003"/>
            <a:ext cx="428934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63" y="1151122"/>
            <a:ext cx="11807897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65" y="40341"/>
            <a:ext cx="9580092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6D6A09-06AD-490A-BFEA-2ED29E8BA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666" y="319860"/>
            <a:ext cx="2212693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34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0FF4B1E-24EA-407C-BFA6-24CCB6D440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05" y="1792355"/>
            <a:ext cx="1830305" cy="406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002-KIMS BUSINESS\007-02-Fullslidesppt-Contents\20161228\02-edu\bulb-item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5205" y="1792355"/>
            <a:ext cx="915152" cy="406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4CB13C-66A1-466B-A6C1-B0BABF5CFE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65510" y="1121144"/>
            <a:ext cx="9929724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ED30444-7448-455E-ACFD-2D8F93C939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505D47-5EAF-4709-A366-B1437B044A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F9A2DC4-5280-4E93-B6D2-9709FE6D062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A4C1EE0-8040-49CB-9319-CF991DE7B32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643825A-6B67-4224-B077-B526FC2A4C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53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ortant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DA6B0AA-1988-451B-88D4-0F7262955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45FB1C8-7F66-4D5C-ACCE-AE919936BCFD}"/>
              </a:ext>
            </a:extLst>
          </p:cNvPr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3074" name="Picture 2" descr="E:\002-KIMS BUSINESS\007-02-Fullslidesppt-Contents\20161228\02-edu\bulb-item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7" y="3314704"/>
            <a:ext cx="1260665" cy="279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1">
            <a:extLst>
              <a:ext uri="{FF2B5EF4-FFF2-40B4-BE49-F238E27FC236}">
                <a16:creationId xmlns:a16="http://schemas.microsoft.com/office/drawing/2014/main" id="{0D5CC956-5C4A-44BE-8F8B-327FAFA51E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6957" y="100750"/>
            <a:ext cx="8399495" cy="88265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157C8DE-E0AF-422B-BBB1-F0AF1264B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59073" y="1121144"/>
            <a:ext cx="10036163" cy="5276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F2A4EF-FDC7-4D65-91A0-D3473057251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D0B15D-022F-4B93-A0E6-6FC062C18AF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5B5C-C9D2-4885-BBE1-AE0D4F570C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6AED5-8603-4881-90EA-963A2A5A2C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599" y="274595"/>
            <a:ext cx="2144846" cy="5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65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9AD94B5-9922-4E42-89CE-3C445EFB15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91AFA4E-7870-4561-A1B8-AC956B0C8931}"/>
              </a:ext>
            </a:extLst>
          </p:cNvPr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D2960-6D42-439F-82E8-812822013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B5B676-7892-440F-8191-7109B2C598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E2769-FF5C-435B-BEDD-ABA3B8F1B97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B6AD27-58D7-46FA-99F8-E5BB835ADA6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9DA7C9-2FCE-40EB-BF32-C698322202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91B60F-461F-45D1-A35C-8AC3D83E7A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9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46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Slide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9D60504-DA9E-4357-9A0A-15E333FC2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7B03959-5ED4-4593-8CEF-2AE1A73775F5}"/>
              </a:ext>
            </a:extLst>
          </p:cNvPr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856" tIns="60928" rIns="121856" bIns="609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 dirty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tx2"/>
          </a:solidFill>
          <a:ln w="635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A09987-8827-47B7-85D3-6D69487FC7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028D2F0-1E67-414B-A93D-D3F8F131A1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51" y="5206773"/>
            <a:ext cx="958900" cy="1184869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8A626D2-456B-41EF-9818-EA8DD7E314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0402" y="1195931"/>
            <a:ext cx="5426148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F69A59F-C564-4A04-B1CC-31C2614999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75450" y="1195931"/>
            <a:ext cx="5426147" cy="48241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8E34E-73A2-41B4-8C58-4DDB1D4D97D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88816" y="6390560"/>
            <a:ext cx="808713" cy="308845"/>
          </a:xfrm>
        </p:spPr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141AFF-42FF-4AAA-A3FA-149DDA66FC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B2616D-7BC8-4F96-B3A7-B299A353B42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AACB49-5E4F-4436-9D82-E83B52A7FC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9C6415-13AB-4677-935E-D11508C4A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2"/>
          <a:stretch/>
        </p:blipFill>
        <p:spPr>
          <a:xfrm>
            <a:off x="-3176" y="1"/>
            <a:ext cx="12195176" cy="68522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B4EBD86-A13A-41DF-A04E-EA4A858E8860}"/>
              </a:ext>
            </a:extLst>
          </p:cNvPr>
          <p:cNvSpPr/>
          <p:nvPr/>
        </p:nvSpPr>
        <p:spPr>
          <a:xfrm>
            <a:off x="-3176" y="-17929"/>
            <a:ext cx="12195176" cy="109537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852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398" b="0" i="0" u="none" strike="noStrike" kern="1200" cap="none" spc="0" normalizeH="0" baseline="0" noProof="0">
              <a:ln>
                <a:noFill/>
              </a:ln>
              <a:solidFill>
                <a:srgbClr val="F7C86D"/>
              </a:solidFill>
              <a:effectLst/>
              <a:uLnTx/>
              <a:uFillTx/>
              <a:latin typeface="Calibri" panose="020F0502020204030204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04F318BE-2BAD-4677-871C-D78A4BF0CB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501" y="1196126"/>
            <a:ext cx="11811097" cy="5185625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09219" indent="0">
              <a:buNone/>
              <a:defRPr/>
            </a:lvl2pPr>
          </a:lstStyle>
          <a:p>
            <a:pPr lvl="0"/>
            <a:r>
              <a:rPr lang="en-GB" dirty="0"/>
              <a:t>Sample source code: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78A82F-5546-4977-9F75-2A933B4159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5283" y="1830475"/>
            <a:ext cx="10961435" cy="1633497"/>
          </a:xfrm>
          <a:prstGeom prst="rect">
            <a:avLst/>
          </a:prstGeom>
          <a:solidFill>
            <a:schemeClr val="accent6">
              <a:lumMod val="75000"/>
              <a:alpha val="15000"/>
            </a:schemeClr>
          </a:solidFill>
          <a:ln w="12700">
            <a:solidFill>
              <a:schemeClr val="tx1">
                <a:lumMod val="50000"/>
              </a:schemeClr>
            </a:solidFill>
          </a:ln>
        </p:spPr>
        <p:txBody>
          <a:bodyPr wrap="square" lIns="144000" tIns="108000" rIns="144000" bIns="108000">
            <a:spAutoFit/>
          </a:bodyPr>
          <a:lstStyle>
            <a:lvl1pPr marL="0" indent="0">
              <a:lnSpc>
                <a:spcPct val="100000"/>
              </a:lnSpc>
              <a:buNone/>
              <a:defRPr lang="en-US" sz="2398" b="1" noProof="1" smtClean="0">
                <a:solidFill>
                  <a:schemeClr val="tx1"/>
                </a:solidFill>
                <a:effectLst/>
                <a:latin typeface="Consolas" pitchFamily="49" charset="0"/>
                <a:cs typeface="Consolas" pitchFamily="49" charset="0"/>
              </a:defRPr>
            </a:lvl1pPr>
          </a:lstStyle>
          <a:p>
            <a:pPr marL="0" lvl="0"/>
            <a:r>
              <a:rPr lang="en-US" noProof="1"/>
              <a:t>Source code box</a:t>
            </a:r>
          </a:p>
          <a:p>
            <a:pPr marL="0" lvl="0"/>
            <a:r>
              <a:rPr lang="en-US" noProof="1"/>
              <a:t>…</a:t>
            </a:r>
          </a:p>
          <a:p>
            <a:pPr marL="0" lvl="0"/>
            <a:r>
              <a:rPr lang="en-US" noProof="1"/>
              <a:t>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BA3E62-7E9B-447C-9045-B989874D0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Slide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57BD22-7B02-4D39-928A-4BAD0D84EC1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ED1B3-84A5-43D8-8770-B2C1E963B68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13FF9B-335F-4699-94F7-E43CA82903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B003D1-D2F8-474E-9E8E-075BE60E9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854" y="232973"/>
            <a:ext cx="2126081" cy="53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29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6" y="6397196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789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8" r:id="rId12"/>
    <p:sldLayoutId id="2147483689" r:id="rId13"/>
    <p:sldLayoutId id="2147483687" r:id="rId14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438" rtl="0" eaLnBrk="1" latinLnBrk="1" hangingPunct="1">
        <a:spcBef>
          <a:spcPct val="0"/>
        </a:spcBef>
        <a:buNone/>
        <a:defRPr sz="3998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915" indent="-456915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8" kern="1200">
          <a:solidFill>
            <a:schemeClr val="tx1"/>
          </a:solidFill>
          <a:latin typeface="+mn-lt"/>
          <a:ea typeface="+mn-ea"/>
          <a:cs typeface="+mn-cs"/>
        </a:defRPr>
      </a:lvl1pPr>
      <a:lvl2pPr marL="989981" indent="-380762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8" kern="1200">
          <a:solidFill>
            <a:schemeClr val="tx1"/>
          </a:solidFill>
          <a:latin typeface="+mn-lt"/>
          <a:ea typeface="+mn-ea"/>
          <a:cs typeface="+mn-cs"/>
        </a:defRPr>
      </a:lvl2pPr>
      <a:lvl3pPr marL="1523048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8" kern="1200">
          <a:solidFill>
            <a:schemeClr val="tx1"/>
          </a:solidFill>
          <a:latin typeface="+mn-lt"/>
          <a:ea typeface="+mn-ea"/>
          <a:cs typeface="+mn-cs"/>
        </a:defRPr>
      </a:lvl3pPr>
      <a:lvl4pPr marL="2132267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8" kern="1200">
          <a:solidFill>
            <a:schemeClr val="tx1"/>
          </a:solidFill>
          <a:latin typeface="+mn-lt"/>
          <a:ea typeface="+mn-ea"/>
          <a:cs typeface="+mn-cs"/>
        </a:defRPr>
      </a:lvl4pPr>
      <a:lvl5pPr marL="2741485" indent="-304610" algn="l" defTabSz="1218438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8" kern="1200">
          <a:solidFill>
            <a:schemeClr val="tx1"/>
          </a:solidFill>
          <a:latin typeface="+mn-lt"/>
          <a:ea typeface="+mn-ea"/>
          <a:cs typeface="+mn-cs"/>
        </a:defRPr>
      </a:lvl5pPr>
      <a:lvl6pPr marL="335070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59924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69143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78362" indent="-304610" algn="l" defTabSz="1218438" rtl="0" eaLnBrk="1" latinLnBrk="1" hangingPunct="1">
        <a:spcBef>
          <a:spcPct val="20000"/>
        </a:spcBef>
        <a:buFont typeface="Arial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219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438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657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87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6096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5315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4533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3752" algn="l" defTabSz="1218438" rtl="0" eaLnBrk="1" latinLnBrk="1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0403F5F2-BA1B-4A39-A03D-AD9E04694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8817" y="6397198"/>
            <a:ext cx="808713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7/25/2019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CD1B1-3A00-45B1-B516-6B8E7FBC47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7530" y="6397198"/>
            <a:ext cx="10567285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902A4B2-CB08-42CE-A814-FBDF345C2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6412" y="6397198"/>
            <a:ext cx="428822" cy="30884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B770C392-3003-4C35-9625-BB041F82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406" y="100750"/>
            <a:ext cx="9506047" cy="882654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0CBFB32-9F46-4F2F-8A54-9EE8BED27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3267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hf hdr="0" ftr="0" dt="0"/>
  <p:txStyles>
    <p:titleStyle>
      <a:lvl1pPr algn="l" defTabSz="1218072" rtl="0" eaLnBrk="1" latinLnBrk="1" hangingPunct="1">
        <a:spcBef>
          <a:spcPct val="0"/>
        </a:spcBef>
        <a:buNone/>
        <a:defRPr sz="399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78" indent="-45677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397" kern="1200">
          <a:solidFill>
            <a:schemeClr val="tx1"/>
          </a:solidFill>
          <a:latin typeface="+mn-lt"/>
          <a:ea typeface="+mn-ea"/>
          <a:cs typeface="+mn-cs"/>
        </a:defRPr>
      </a:lvl1pPr>
      <a:lvl2pPr marL="989684" indent="-380648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3197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1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997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797" kern="1200">
          <a:solidFill>
            <a:schemeClr val="tx1"/>
          </a:solidFill>
          <a:latin typeface="+mn-lt"/>
          <a:ea typeface="+mn-ea"/>
          <a:cs typeface="+mn-cs"/>
        </a:defRPr>
      </a:lvl4pPr>
      <a:lvl5pPr marL="2740663" indent="-304519" algn="l" defTabSz="1218072" rtl="0" eaLnBrk="1" latinLnBrk="1" hangingPunct="1">
        <a:lnSpc>
          <a:spcPct val="105000"/>
        </a:lnSpc>
        <a:spcBef>
          <a:spcPts val="600"/>
        </a:spcBef>
        <a:spcAft>
          <a:spcPts val="600"/>
        </a:spcAft>
        <a:buFont typeface="Wingdings" panose="05000000000000000000" pitchFamily="2" charset="2"/>
        <a:buChar char="§"/>
        <a:defRPr sz="2597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9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6pPr>
      <a:lvl7pPr marL="3958736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2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8" indent="-304519" algn="l" defTabSz="1218072" rtl="0" eaLnBrk="1" latinLnBrk="1" hangingPunct="1">
        <a:spcBef>
          <a:spcPct val="20000"/>
        </a:spcBef>
        <a:buFont typeface="Arial" pitchFamily="34" charset="0"/>
        <a:buChar char="•"/>
        <a:defRPr sz="26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9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5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2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8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4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0" algn="l" defTabSz="1218072" rtl="0" eaLnBrk="1" latinLnBrk="1" hangingPunct="1">
        <a:defRPr sz="23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geeksforgeeks.org/software-engineering-coupling-and-cohesion/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modules/59/java-advance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hyperlink" Target="http://www.xs-software.com/" TargetMode="External"/><Relationship Id="rId18" Type="http://schemas.openxmlformats.org/officeDocument/2006/relationships/image" Target="../media/image71.png"/><Relationship Id="rId26" Type="http://schemas.openxmlformats.org/officeDocument/2006/relationships/image" Target="../media/image74.jpeg"/><Relationship Id="rId3" Type="http://schemas.openxmlformats.org/officeDocument/2006/relationships/hyperlink" Target="http://www.infragistics.com/" TargetMode="External"/><Relationship Id="rId21" Type="http://schemas.openxmlformats.org/officeDocument/2006/relationships/hyperlink" Target="http://smartit.bg/" TargetMode="External"/><Relationship Id="rId7" Type="http://schemas.openxmlformats.org/officeDocument/2006/relationships/hyperlink" Target="https://netpeak.bg/" TargetMode="External"/><Relationship Id="rId12" Type="http://schemas.openxmlformats.org/officeDocument/2006/relationships/image" Target="../media/image69.png"/><Relationship Id="rId17" Type="http://schemas.openxmlformats.org/officeDocument/2006/relationships/hyperlink" Target="http://www.postbank.bg/" TargetMode="External"/><Relationship Id="rId25" Type="http://schemas.openxmlformats.org/officeDocument/2006/relationships/hyperlink" Target="https://stemo.bg/en/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hyperlink" Target="http://www.telenor.bg/" TargetMode="External"/><Relationship Id="rId24" Type="http://schemas.openxmlformats.org/officeDocument/2006/relationships/image" Target="../media/image73.png"/><Relationship Id="rId5" Type="http://schemas.openxmlformats.org/officeDocument/2006/relationships/hyperlink" Target="https://www.indeavr.com/en" TargetMode="External"/><Relationship Id="rId15" Type="http://schemas.openxmlformats.org/officeDocument/2006/relationships/hyperlink" Target="https://www.sbtech.com/" TargetMode="External"/><Relationship Id="rId23" Type="http://schemas.openxmlformats.org/officeDocument/2006/relationships/hyperlink" Target="https://motion-software.com/" TargetMode="External"/><Relationship Id="rId10" Type="http://schemas.openxmlformats.org/officeDocument/2006/relationships/image" Target="../media/image68.png"/><Relationship Id="rId19" Type="http://schemas.openxmlformats.org/officeDocument/2006/relationships/hyperlink" Target="https://www.superhosting.bg/" TargetMode="External"/><Relationship Id="rId4" Type="http://schemas.openxmlformats.org/officeDocument/2006/relationships/image" Target="../media/image66.png"/><Relationship Id="rId9" Type="http://schemas.openxmlformats.org/officeDocument/2006/relationships/hyperlink" Target="https://www.softwaregroup.com/" TargetMode="External"/><Relationship Id="rId14" Type="http://schemas.openxmlformats.org/officeDocument/2006/relationships/image" Target="../media/image70.png"/><Relationship Id="rId22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hyperlink" Target="https://www.is-bg.net/" TargetMode="External"/><Relationship Id="rId7" Type="http://schemas.openxmlformats.org/officeDocument/2006/relationships/hyperlink" Target="http://www.world-of-myth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hyperlink" Target="https://www.onebitsoftware.net/" TargetMode="External"/><Relationship Id="rId10" Type="http://schemas.openxmlformats.org/officeDocument/2006/relationships/image" Target="../media/image78.gif"/><Relationship Id="rId4" Type="http://schemas.openxmlformats.org/officeDocument/2006/relationships/image" Target="../media/image75.jpeg"/><Relationship Id="rId9" Type="http://schemas.openxmlformats.org/officeDocument/2006/relationships/hyperlink" Target="https://www.lukanet.com/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s://softuni.org/" TargetMode="External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4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en%E2%80%93closed_principle" TargetMode="External"/><Relationship Id="rId2" Type="http://schemas.openxmlformats.org/officeDocument/2006/relationships/hyperlink" Target="https://en.wikipedia.org/wiki/Single_responsibility_princi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.wikipedia.org/wiki/Liskov_substitution_principl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pendency_inversion_principle" TargetMode="External"/><Relationship Id="rId2" Type="http://schemas.openxmlformats.org/officeDocument/2006/relationships/hyperlink" Target="https://en.wikipedia.org/wiki/Interface_segregation_principle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dirty="0"/>
              <a:t>The benefits and potential of using SOLID principles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 anchor="ctr" anchorCtr="0">
            <a:noAutofit/>
          </a:bodyPr>
          <a:lstStyle/>
          <a:p>
            <a:pPr>
              <a:lnSpc>
                <a:spcPct val="90000"/>
              </a:lnSpc>
              <a:buClr>
                <a:srgbClr val="F6D18E"/>
              </a:buClr>
              <a:buSzPct val="25000"/>
            </a:pPr>
            <a:r>
              <a:rPr lang="en-US" dirty="0">
                <a:sym typeface="Calibri"/>
              </a:rPr>
              <a:t>S.O.L.I.D.</a:t>
            </a:r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8643191" y="5909744"/>
            <a:ext cx="2950749" cy="395548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9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8643191" y="6334540"/>
            <a:ext cx="2950749" cy="363232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72561" y="4897613"/>
            <a:ext cx="2950749" cy="958651"/>
          </a:xfrm>
        </p:spPr>
        <p:txBody>
          <a:bodyPr/>
          <a:lstStyle/>
          <a:p>
            <a:r>
              <a:rPr lang="en-US" dirty="0" err="1"/>
              <a:t>SoftUni</a:t>
            </a:r>
            <a:r>
              <a:rPr lang="en-US" dirty="0"/>
              <a:t> Team</a:t>
            </a:r>
          </a:p>
          <a:p>
            <a:endParaRPr lang="en-US" dirty="0"/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72561" y="5361048"/>
            <a:ext cx="2950749" cy="460181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A1CABF-2727-4E64-B9FC-F4945D1B3DFE}"/>
              </a:ext>
            </a:extLst>
          </p:cNvPr>
          <p:cNvGrpSpPr/>
          <p:nvPr/>
        </p:nvGrpSpPr>
        <p:grpSpPr>
          <a:xfrm>
            <a:off x="3429000" y="2068452"/>
            <a:ext cx="4800600" cy="3184530"/>
            <a:chOff x="3227294" y="2105457"/>
            <a:chExt cx="4849906" cy="3184530"/>
          </a:xfrm>
        </p:grpSpPr>
        <p:sp>
          <p:nvSpPr>
            <p:cNvPr id="9" name="Arrow: Chevron 1">
              <a:extLst>
                <a:ext uri="{FF2B5EF4-FFF2-40B4-BE49-F238E27FC236}">
                  <a16:creationId xmlns:a16="http://schemas.microsoft.com/office/drawing/2014/main" id="{7FF4C5D3-696A-4252-AC8B-D031C5393C26}"/>
                </a:ext>
              </a:extLst>
            </p:cNvPr>
            <p:cNvSpPr/>
            <p:nvPr/>
          </p:nvSpPr>
          <p:spPr bwMode="auto">
            <a:xfrm>
              <a:off x="3227294" y="2105458"/>
              <a:ext cx="995082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</a:t>
              </a:r>
            </a:p>
          </p:txBody>
        </p:sp>
        <p:sp>
          <p:nvSpPr>
            <p:cNvPr id="10" name="Arrow: Chevron 9">
              <a:extLst>
                <a:ext uri="{FF2B5EF4-FFF2-40B4-BE49-F238E27FC236}">
                  <a16:creationId xmlns:a16="http://schemas.microsoft.com/office/drawing/2014/main" id="{50805358-2655-4010-984A-6745F30FFE57}"/>
                </a:ext>
              </a:extLst>
            </p:cNvPr>
            <p:cNvSpPr/>
            <p:nvPr/>
          </p:nvSpPr>
          <p:spPr bwMode="auto">
            <a:xfrm>
              <a:off x="4087905" y="2105457"/>
              <a:ext cx="3989295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Single Responsibility</a:t>
              </a:r>
            </a:p>
          </p:txBody>
        </p:sp>
        <p:sp>
          <p:nvSpPr>
            <p:cNvPr id="11" name="Arrow: Chevron 12">
              <a:extLst>
                <a:ext uri="{FF2B5EF4-FFF2-40B4-BE49-F238E27FC236}">
                  <a16:creationId xmlns:a16="http://schemas.microsoft.com/office/drawing/2014/main" id="{37AD673B-0C88-4571-8B89-8BD91500777B}"/>
                </a:ext>
              </a:extLst>
            </p:cNvPr>
            <p:cNvSpPr/>
            <p:nvPr/>
          </p:nvSpPr>
          <p:spPr bwMode="auto">
            <a:xfrm>
              <a:off x="3227294" y="2756943"/>
              <a:ext cx="995082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</a:t>
              </a:r>
            </a:p>
          </p:txBody>
        </p:sp>
        <p:sp>
          <p:nvSpPr>
            <p:cNvPr id="12" name="Arrow: Chevron 13">
              <a:extLst>
                <a:ext uri="{FF2B5EF4-FFF2-40B4-BE49-F238E27FC236}">
                  <a16:creationId xmlns:a16="http://schemas.microsoft.com/office/drawing/2014/main" id="{7640DA71-B5F3-4120-B23B-20F22F8B3B6D}"/>
                </a:ext>
              </a:extLst>
            </p:cNvPr>
            <p:cNvSpPr/>
            <p:nvPr/>
          </p:nvSpPr>
          <p:spPr bwMode="auto">
            <a:xfrm>
              <a:off x="4087905" y="2756942"/>
              <a:ext cx="3989295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Open/Closed</a:t>
              </a:r>
            </a:p>
          </p:txBody>
        </p:sp>
        <p:sp>
          <p:nvSpPr>
            <p:cNvPr id="13" name="Arrow: Chevron 15">
              <a:extLst>
                <a:ext uri="{FF2B5EF4-FFF2-40B4-BE49-F238E27FC236}">
                  <a16:creationId xmlns:a16="http://schemas.microsoft.com/office/drawing/2014/main" id="{4039510B-5CA4-48B1-9A37-611F763DEB5C}"/>
                </a:ext>
              </a:extLst>
            </p:cNvPr>
            <p:cNvSpPr/>
            <p:nvPr/>
          </p:nvSpPr>
          <p:spPr bwMode="auto">
            <a:xfrm>
              <a:off x="3227294" y="3413852"/>
              <a:ext cx="995082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14" name="Arrow: Chevron 16">
              <a:extLst>
                <a:ext uri="{FF2B5EF4-FFF2-40B4-BE49-F238E27FC236}">
                  <a16:creationId xmlns:a16="http://schemas.microsoft.com/office/drawing/2014/main" id="{25A6B51E-FF9F-44F2-9A6C-E4848221F4A4}"/>
                </a:ext>
              </a:extLst>
            </p:cNvPr>
            <p:cNvSpPr/>
            <p:nvPr/>
          </p:nvSpPr>
          <p:spPr bwMode="auto">
            <a:xfrm>
              <a:off x="4087905" y="3413851"/>
              <a:ext cx="3989295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Liskov substitution</a:t>
              </a:r>
            </a:p>
          </p:txBody>
        </p:sp>
        <p:sp>
          <p:nvSpPr>
            <p:cNvPr id="15" name="Arrow: Chevron 20">
              <a:extLst>
                <a:ext uri="{FF2B5EF4-FFF2-40B4-BE49-F238E27FC236}">
                  <a16:creationId xmlns:a16="http://schemas.microsoft.com/office/drawing/2014/main" id="{4512E801-C0DD-4BFD-8200-3CCDC84242F2}"/>
                </a:ext>
              </a:extLst>
            </p:cNvPr>
            <p:cNvSpPr/>
            <p:nvPr/>
          </p:nvSpPr>
          <p:spPr bwMode="auto">
            <a:xfrm>
              <a:off x="3227294" y="4098522"/>
              <a:ext cx="995082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  <p:sp>
          <p:nvSpPr>
            <p:cNvPr id="16" name="Arrow: Chevron 21">
              <a:extLst>
                <a:ext uri="{FF2B5EF4-FFF2-40B4-BE49-F238E27FC236}">
                  <a16:creationId xmlns:a16="http://schemas.microsoft.com/office/drawing/2014/main" id="{DFEE0A44-4AFF-4416-A65B-74EED28AA39D}"/>
                </a:ext>
              </a:extLst>
            </p:cNvPr>
            <p:cNvSpPr/>
            <p:nvPr/>
          </p:nvSpPr>
          <p:spPr bwMode="auto">
            <a:xfrm>
              <a:off x="4087905" y="4098521"/>
              <a:ext cx="3989295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Interface Segregation</a:t>
              </a:r>
            </a:p>
          </p:txBody>
        </p:sp>
        <p:sp>
          <p:nvSpPr>
            <p:cNvPr id="17" name="Arrow: Chevron 23">
              <a:extLst>
                <a:ext uri="{FF2B5EF4-FFF2-40B4-BE49-F238E27FC236}">
                  <a16:creationId xmlns:a16="http://schemas.microsoft.com/office/drawing/2014/main" id="{ACEBC57F-0EFC-40AC-8CEF-BB384536F560}"/>
                </a:ext>
              </a:extLst>
            </p:cNvPr>
            <p:cNvSpPr/>
            <p:nvPr/>
          </p:nvSpPr>
          <p:spPr bwMode="auto">
            <a:xfrm>
              <a:off x="3227294" y="4783191"/>
              <a:ext cx="995082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</a:p>
          </p:txBody>
        </p:sp>
        <p:sp>
          <p:nvSpPr>
            <p:cNvPr id="20" name="Arrow: Chevron 24">
              <a:extLst>
                <a:ext uri="{FF2B5EF4-FFF2-40B4-BE49-F238E27FC236}">
                  <a16:creationId xmlns:a16="http://schemas.microsoft.com/office/drawing/2014/main" id="{0DD008D5-9227-4A6D-A96C-088CF32DA2CF}"/>
                </a:ext>
              </a:extLst>
            </p:cNvPr>
            <p:cNvSpPr/>
            <p:nvPr/>
          </p:nvSpPr>
          <p:spPr bwMode="auto">
            <a:xfrm>
              <a:off x="4087905" y="4783190"/>
              <a:ext cx="3989295" cy="506796"/>
            </a:xfrm>
            <a:prstGeom prst="chevron">
              <a:avLst/>
            </a:prstGeom>
            <a:solidFill>
              <a:schemeClr val="dk2">
                <a:alpha val="80000"/>
              </a:schemeClr>
            </a:solidFill>
            <a:ln w="19050">
              <a:solidFill>
                <a:schemeClr val="tx1">
                  <a:lumMod val="75000"/>
                  <a:alpha val="8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001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2600" b="1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Dependency Inversion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89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Open / Closed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9FAC91C-06E4-480B-9890-AB145FBFD1BA}"/>
              </a:ext>
            </a:extLst>
          </p:cNvPr>
          <p:cNvGrpSpPr/>
          <p:nvPr/>
        </p:nvGrpSpPr>
        <p:grpSpPr>
          <a:xfrm>
            <a:off x="4375831" y="1485899"/>
            <a:ext cx="3579586" cy="2278744"/>
            <a:chOff x="4374243" y="1485899"/>
            <a:chExt cx="3579586" cy="22787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243" y="1618342"/>
              <a:ext cx="2013857" cy="201385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085" y="1485899"/>
              <a:ext cx="2278744" cy="2278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772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Open/Closed? 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2209800"/>
            <a:ext cx="108204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bg-BG" sz="3600" b="1" i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US" sz="3600" b="1" i="1" noProof="1">
                <a:latin typeface="Consolas" pitchFamily="49" charset="0"/>
                <a:cs typeface="Consolas" pitchFamily="49" charset="0"/>
              </a:rPr>
              <a:t>Software entities (classes, modules, functions, etc.) should be </a:t>
            </a:r>
            <a:r>
              <a:rPr lang="en-US" sz="36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open for extension</a:t>
            </a:r>
            <a:r>
              <a:rPr lang="en-US" sz="3600" b="1" i="1" noProof="1">
                <a:latin typeface="Consolas" pitchFamily="49" charset="0"/>
                <a:cs typeface="Consolas" pitchFamily="49" charset="0"/>
              </a:rPr>
              <a:t>, but closed for </a:t>
            </a:r>
            <a:r>
              <a:rPr lang="en-US" sz="3600" b="1" i="1" noProof="1">
                <a:solidFill>
                  <a:schemeClr val="bg1"/>
                </a:solidFill>
                <a:latin typeface="Consolas" pitchFamily="49" charset="0"/>
              </a:rPr>
              <a:t>modification</a:t>
            </a:r>
            <a:r>
              <a:rPr lang="en-US" sz="3600" b="1" i="1" noProof="1">
                <a:latin typeface="Consolas" pitchFamily="49" charset="0"/>
                <a:cs typeface="Consolas" pitchFamily="49" charset="0"/>
              </a:rPr>
              <a:t>.</a:t>
            </a:r>
            <a:r>
              <a:rPr lang="bg-BG" sz="3600" b="1" i="1" noProof="1">
                <a:latin typeface="Consolas" pitchFamily="49" charset="0"/>
                <a:cs typeface="Consolas" pitchFamily="49" charset="0"/>
              </a:rPr>
              <a:t>"</a:t>
            </a:r>
            <a:endParaRPr lang="en-US" sz="3600" i="1" noProof="1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3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GB" dirty="0"/>
              <a:t>Implementation takes </a:t>
            </a:r>
            <a:r>
              <a:rPr lang="en-GB" b="1" dirty="0">
                <a:solidFill>
                  <a:schemeClr val="bg1"/>
                </a:solidFill>
              </a:rPr>
              <a:t>future growth </a:t>
            </a:r>
            <a:r>
              <a:rPr lang="en-GB" dirty="0"/>
              <a:t>into consideration</a:t>
            </a:r>
          </a:p>
          <a:p>
            <a:pPr>
              <a:spcBef>
                <a:spcPts val="1800"/>
              </a:spcBef>
              <a:spcAft>
                <a:spcPts val="1800"/>
              </a:spcAft>
            </a:pPr>
            <a:r>
              <a:rPr lang="en-US" dirty="0"/>
              <a:t>Extensible system is one whose </a:t>
            </a:r>
            <a:br>
              <a:rPr lang="en-US" dirty="0"/>
            </a:br>
            <a:r>
              <a:rPr lang="en-US" dirty="0"/>
              <a:t>internal </a:t>
            </a:r>
            <a:r>
              <a:rPr lang="en-US" b="1" dirty="0">
                <a:solidFill>
                  <a:schemeClr val="bg1"/>
                </a:solidFill>
              </a:rPr>
              <a:t>structure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data flow </a:t>
            </a:r>
            <a:br>
              <a:rPr lang="en-US" dirty="0"/>
            </a:br>
            <a:r>
              <a:rPr lang="en-US" dirty="0"/>
              <a:t>are </a:t>
            </a:r>
            <a:r>
              <a:rPr lang="en-US" b="1" dirty="0">
                <a:solidFill>
                  <a:schemeClr val="bg1"/>
                </a:solidFill>
              </a:rPr>
              <a:t>minimally or not affected </a:t>
            </a:r>
            <a:r>
              <a:rPr lang="en-US" dirty="0"/>
              <a:t>by </a:t>
            </a:r>
            <a:br>
              <a:rPr lang="en-US" dirty="0"/>
            </a:br>
            <a:r>
              <a:rPr lang="en-US" dirty="0"/>
              <a:t>new or modified functionality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Extensibility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261901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1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0402" y="1196125"/>
            <a:ext cx="11818096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Software reusability </a:t>
            </a:r>
            <a:r>
              <a:rPr lang="en-US" dirty="0"/>
              <a:t>more specifically refers to </a:t>
            </a:r>
            <a:r>
              <a:rPr lang="en-US" b="1" dirty="0">
                <a:solidFill>
                  <a:schemeClr val="bg1"/>
                </a:solidFill>
              </a:rPr>
              <a:t>design features  </a:t>
            </a:r>
            <a:r>
              <a:rPr lang="en-US" dirty="0"/>
              <a:t>of a software element that </a:t>
            </a:r>
            <a:r>
              <a:rPr lang="en-US" b="1" dirty="0">
                <a:solidFill>
                  <a:schemeClr val="bg1"/>
                </a:solidFill>
              </a:rPr>
              <a:t>enhance its suitability for reuse</a:t>
            </a:r>
          </a:p>
          <a:p>
            <a:pPr>
              <a:spcBef>
                <a:spcPts val="2400"/>
              </a:spcBef>
              <a:spcAft>
                <a:spcPts val="1200"/>
              </a:spcAft>
            </a:pPr>
            <a:r>
              <a:rPr lang="en-GB" dirty="0"/>
              <a:t>Modularity</a:t>
            </a:r>
          </a:p>
          <a:p>
            <a:pPr>
              <a:spcBef>
                <a:spcPts val="2400"/>
              </a:spcBef>
              <a:spcAft>
                <a:spcPts val="1200"/>
              </a:spcAft>
            </a:pPr>
            <a:r>
              <a:rPr lang="en-GB" dirty="0"/>
              <a:t>Low coupling</a:t>
            </a:r>
          </a:p>
          <a:p>
            <a:pPr>
              <a:spcBef>
                <a:spcPts val="2400"/>
              </a:spcBef>
              <a:spcAft>
                <a:spcPts val="1200"/>
              </a:spcAft>
            </a:pPr>
            <a:r>
              <a:rPr lang="en-GB" dirty="0"/>
              <a:t>High cohesion</a:t>
            </a:r>
          </a:p>
          <a:p>
            <a:pPr>
              <a:spcBef>
                <a:spcPts val="2400"/>
              </a:spcBef>
              <a:spcAft>
                <a:spcPts val="1200"/>
              </a:spcAft>
            </a:pPr>
            <a:r>
              <a:rPr lang="en-US" dirty="0">
                <a:hlinkClick r:id="rId2"/>
              </a:rPr>
              <a:t>Coupling and Cohesion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Reusability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9AF66D-02D5-4E5A-B768-40F6A17A9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28" y="2772219"/>
            <a:ext cx="2903159" cy="288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5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1942" y="1348033"/>
            <a:ext cx="11314259" cy="5049158"/>
          </a:xfrm>
        </p:spPr>
        <p:txBody>
          <a:bodyPr/>
          <a:lstStyle/>
          <a:p>
            <a:pPr>
              <a:spcBef>
                <a:spcPts val="1800"/>
              </a:spcBef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Design and writing of the code </a:t>
            </a:r>
            <a:r>
              <a:rPr lang="en-US" dirty="0"/>
              <a:t>should be done </a:t>
            </a:r>
            <a:br>
              <a:rPr lang="en-US" dirty="0"/>
            </a:br>
            <a:r>
              <a:rPr lang="en-US" dirty="0"/>
              <a:t>in a way that </a:t>
            </a:r>
            <a:r>
              <a:rPr lang="en-US" b="1" dirty="0">
                <a:solidFill>
                  <a:schemeClr val="bg1"/>
                </a:solidFill>
              </a:rPr>
              <a:t>new functionality should be added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with minimum changes in the existing code</a:t>
            </a:r>
            <a:endParaRPr lang="en-GB" dirty="0"/>
          </a:p>
          <a:p>
            <a:pPr>
              <a:spcBef>
                <a:spcPts val="1800"/>
              </a:spcBef>
              <a:spcAft>
                <a:spcPts val="1200"/>
              </a:spcAft>
            </a:pPr>
            <a:r>
              <a:rPr lang="en-GB" dirty="0"/>
              <a:t>Changes to source code are not required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Open/Closed Principle (OCP)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347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Cascading changes through modules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Each change requires re-testing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Logic depends on conditional statements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OCP – Violations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6508">
            <a:off x="3048000" y="3778185"/>
            <a:ext cx="57150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25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Inheritance / Abstraction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Inheritance / Template Method pattern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Composition / Strategy patterns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OCP – Solutions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862700"/>
            <a:ext cx="6152526" cy="35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noProof="1">
                <a:cs typeface="Consolas" panose="020B0609020204030204" pitchFamily="49" charset="0"/>
              </a:rPr>
              <a:t>Liskov Substitution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66" y="1023938"/>
            <a:ext cx="2929045" cy="301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8F211BD-06F1-4559-A90B-3716C6CC15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841" y="3289955"/>
            <a:ext cx="12019175" cy="3107236"/>
          </a:xfrm>
        </p:spPr>
        <p:txBody>
          <a:bodyPr/>
          <a:lstStyle/>
          <a:p>
            <a:r>
              <a:rPr lang="en-US" dirty="0"/>
              <a:t>Reference to the </a:t>
            </a:r>
            <a:r>
              <a:rPr lang="en-US" b="1" dirty="0">
                <a:solidFill>
                  <a:schemeClr val="bg1"/>
                </a:solidFill>
              </a:rPr>
              <a:t>base class can be replaced </a:t>
            </a:r>
            <a:r>
              <a:rPr lang="en-US" dirty="0"/>
              <a:t>with a </a:t>
            </a:r>
            <a:r>
              <a:rPr lang="en-US" b="1" dirty="0">
                <a:solidFill>
                  <a:schemeClr val="bg1"/>
                </a:solidFill>
              </a:rPr>
              <a:t>derived 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class  without affecting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the functionality of the </a:t>
            </a:r>
            <a:r>
              <a:rPr lang="en-US" b="1" dirty="0">
                <a:solidFill>
                  <a:schemeClr val="bg1"/>
                </a:solidFill>
              </a:rPr>
              <a:t>program module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dirty="0"/>
              <a:t>Derived classes just </a:t>
            </a:r>
            <a:r>
              <a:rPr lang="en-US" b="1" dirty="0">
                <a:solidFill>
                  <a:schemeClr val="bg1"/>
                </a:solidFill>
              </a:rPr>
              <a:t>extend without replacing </a:t>
            </a:r>
            <a:r>
              <a:rPr lang="en-US" dirty="0"/>
              <a:t>the functionality </a:t>
            </a:r>
            <a:br>
              <a:rPr lang="en-US" dirty="0"/>
            </a:br>
            <a:r>
              <a:rPr lang="en-US" dirty="0"/>
              <a:t>of old classes</a:t>
            </a:r>
            <a:endParaRPr lang="en-GB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Liskov</a:t>
            </a:r>
            <a:r>
              <a:rPr lang="en-US" dirty="0"/>
              <a:t> Substitution?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ADFE43-0B82-4067-BF79-CB21314DF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2298" y="1607217"/>
            <a:ext cx="9492792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base"/>
            <a:r>
              <a:rPr lang="en-US" sz="3600" b="1" i="1" noProof="1">
                <a:latin typeface="Consolas" pitchFamily="49" charset="0"/>
                <a:cs typeface="Consolas" pitchFamily="49" charset="0"/>
              </a:rPr>
              <a:t>"Derived types </a:t>
            </a:r>
            <a:r>
              <a:rPr lang="en-US" sz="36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must be completely </a:t>
            </a:r>
            <a:r>
              <a:rPr lang="en-US" sz="3600" b="1" i="1" noProof="1">
                <a:latin typeface="Consolas" pitchFamily="49" charset="0"/>
                <a:cs typeface="Consolas" pitchFamily="49" charset="0"/>
              </a:rPr>
              <a:t>substitutable</a:t>
            </a:r>
            <a:r>
              <a:rPr lang="en-US" sz="3600" b="1" i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6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for their </a:t>
            </a:r>
            <a:r>
              <a:rPr lang="en-US" sz="3600" b="1" i="1" noProof="1">
                <a:latin typeface="Consolas" pitchFamily="49" charset="0"/>
                <a:cs typeface="Consolas" pitchFamily="49" charset="0"/>
              </a:rPr>
              <a:t>base types"</a:t>
            </a:r>
          </a:p>
        </p:txBody>
      </p:sp>
    </p:spTree>
    <p:extLst>
      <p:ext uri="{BB962C8B-B14F-4D97-AF65-F5344CB8AC3E}">
        <p14:creationId xmlns:p14="http://schemas.microsoft.com/office/powerpoint/2010/main" val="234423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OOP Inheritance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GB" dirty="0"/>
              <a:t>Plus LSP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 Relationship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62102" y="2024730"/>
            <a:ext cx="9067799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IS-A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 Person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62100" y="4191001"/>
            <a:ext cx="9067800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sz="3600" b="1" noProof="1">
                <a:latin typeface="Consolas" pitchFamily="49" charset="0"/>
                <a:cs typeface="Consolas" pitchFamily="49" charset="0"/>
              </a:rPr>
              <a:t>Student </a:t>
            </a:r>
            <a:r>
              <a:rPr lang="en-US" sz="3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IS-SUBSTITUTED-FOR</a:t>
            </a:r>
            <a:r>
              <a:rPr lang="en-US" sz="3600" b="1" noProof="1">
                <a:latin typeface="Consolas" pitchFamily="49" charset="0"/>
                <a:cs typeface="Consolas" pitchFamily="49" charset="0"/>
              </a:rPr>
              <a:t> Person</a:t>
            </a:r>
          </a:p>
        </p:txBody>
      </p:sp>
    </p:spTree>
    <p:extLst>
      <p:ext uri="{BB962C8B-B14F-4D97-AF65-F5344CB8AC3E}">
        <p14:creationId xmlns:p14="http://schemas.microsoft.com/office/powerpoint/2010/main" val="141391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9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Single Responsibility</a:t>
            </a:r>
          </a:p>
          <a:p>
            <a:pPr lvl="1"/>
            <a:r>
              <a:rPr lang="en-US" dirty="0"/>
              <a:t>A Class Should Have Only One Reason to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Open / Closed</a:t>
            </a:r>
          </a:p>
          <a:p>
            <a:pPr marL="514350" indent="-514350">
              <a:buFont typeface="+mj-lt"/>
              <a:buAutoNum type="arabicPeriod"/>
            </a:pPr>
            <a:r>
              <a:rPr lang="en-US" noProof="1">
                <a:cs typeface="Consolas" panose="020B0609020204030204" pitchFamily="49" charset="0"/>
              </a:rPr>
              <a:t>Liskov Substitution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Interface Segregation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Dependency Inversion</a:t>
            </a:r>
          </a:p>
        </p:txBody>
      </p:sp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7" name="Picture 6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4660" y="1371601"/>
            <a:ext cx="3572162" cy="438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326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OCP vs LSP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4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191944" y="2209800"/>
            <a:ext cx="11544427" cy="279441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indent="0" algn="ctr" fontAlgn="base">
              <a:buNone/>
            </a:pPr>
            <a:r>
              <a:rPr lang="en-US" sz="3400" b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US" sz="3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Liskov Substitution Principle </a:t>
            </a:r>
            <a:r>
              <a:rPr lang="en-US" sz="3400" b="1" noProof="1">
                <a:latin typeface="Consolas" pitchFamily="49" charset="0"/>
                <a:cs typeface="Consolas" pitchFamily="49" charset="0"/>
              </a:rPr>
              <a:t>is just an </a:t>
            </a:r>
            <a:br>
              <a:rPr lang="en-US" sz="3400" b="1" noProof="1">
                <a:latin typeface="Consolas" pitchFamily="49" charset="0"/>
                <a:cs typeface="Consolas" pitchFamily="49" charset="0"/>
              </a:rPr>
            </a:br>
            <a:r>
              <a:rPr lang="en-US" sz="3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extension</a:t>
            </a:r>
            <a:r>
              <a:rPr lang="en-US" sz="3400" b="1" noProof="1">
                <a:latin typeface="Consolas" pitchFamily="49" charset="0"/>
                <a:cs typeface="Consolas" pitchFamily="49" charset="0"/>
              </a:rPr>
              <a:t> of the </a:t>
            </a:r>
            <a:r>
              <a:rPr lang="en-US" sz="3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Open Close Principle </a:t>
            </a:r>
            <a:r>
              <a:rPr lang="en-US" sz="3400" b="1" noProof="1">
                <a:latin typeface="Consolas" pitchFamily="49" charset="0"/>
                <a:cs typeface="Consolas" pitchFamily="49" charset="0"/>
              </a:rPr>
              <a:t>and it </a:t>
            </a:r>
            <a:br>
              <a:rPr lang="en-US" sz="3400" b="1" noProof="1">
                <a:latin typeface="Consolas" pitchFamily="49" charset="0"/>
                <a:cs typeface="Consolas" pitchFamily="49" charset="0"/>
              </a:rPr>
            </a:br>
            <a:r>
              <a:rPr lang="en-US" sz="3400" b="1" noProof="1">
                <a:latin typeface="Consolas" pitchFamily="49" charset="0"/>
                <a:cs typeface="Consolas" pitchFamily="49" charset="0"/>
              </a:rPr>
              <a:t>means that we must make sure that new </a:t>
            </a:r>
            <a:r>
              <a:rPr lang="en-US" sz="3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derived </a:t>
            </a:r>
            <a:br>
              <a:rPr lang="en-US" sz="3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</a:br>
            <a:r>
              <a:rPr lang="en-US" sz="34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classes are extending the base classes without  changing their behavior</a:t>
            </a:r>
            <a:r>
              <a:rPr lang="en-US" sz="3400" b="1" noProof="1">
                <a:latin typeface="Consolas" pitchFamily="49" charset="0"/>
                <a:cs typeface="Consolas" pitchFamily="49" charset="0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33157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Type Checking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Overridden methods say "I am not implemented"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Base class depends on its subtypes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LSP </a:t>
            </a:r>
            <a:r>
              <a:rPr lang="en-GB"/>
              <a:t>– Violations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6508">
            <a:off x="3048000" y="3778185"/>
            <a:ext cx="57150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37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GB" dirty="0"/>
              <a:t>"</a:t>
            </a:r>
            <a:r>
              <a:rPr lang="en-GB" b="1" dirty="0">
                <a:solidFill>
                  <a:schemeClr val="bg1"/>
                </a:solidFill>
              </a:rPr>
              <a:t>Tell, Don't Ask</a:t>
            </a:r>
            <a:r>
              <a:rPr lang="en-GB" dirty="0"/>
              <a:t>"</a:t>
            </a:r>
          </a:p>
          <a:p>
            <a:r>
              <a:rPr lang="en-GB" dirty="0"/>
              <a:t>Refactoring in the </a:t>
            </a:r>
            <a:r>
              <a:rPr lang="en-GB" b="1" dirty="0">
                <a:solidFill>
                  <a:schemeClr val="bg1"/>
                </a:solidFill>
              </a:rPr>
              <a:t>base class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LSP – Solutions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590801"/>
            <a:ext cx="6152526" cy="350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3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Interface Segregation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Clients Require Cohesive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06046AA8-0308-4724-A045-F83DCDEC1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61" y="914400"/>
            <a:ext cx="3611055" cy="3467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8198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ISP – Interface Segregation Principle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3261382"/>
            <a:ext cx="11804822" cy="3460094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Segregate interfaces</a:t>
            </a:r>
          </a:p>
          <a:p>
            <a:pPr lvl="1"/>
            <a:r>
              <a:rPr lang="en-US" dirty="0"/>
              <a:t>Prefer </a:t>
            </a: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, </a:t>
            </a:r>
            <a:r>
              <a:rPr lang="en-US" b="1" dirty="0">
                <a:solidFill>
                  <a:schemeClr val="bg1"/>
                </a:solidFill>
              </a:rPr>
              <a:t>cohesive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interfaces</a:t>
            </a:r>
          </a:p>
          <a:p>
            <a:pPr lvl="1"/>
            <a:r>
              <a:rPr lang="en-US" dirty="0"/>
              <a:t>Divide "</a:t>
            </a:r>
            <a:r>
              <a:rPr lang="en-US" b="1" dirty="0">
                <a:solidFill>
                  <a:schemeClr val="bg1"/>
                </a:solidFill>
              </a:rPr>
              <a:t>fat</a:t>
            </a:r>
            <a:r>
              <a:rPr lang="en-US" dirty="0"/>
              <a:t>" interfaces into "</a:t>
            </a:r>
            <a:r>
              <a:rPr lang="en-US" b="1" dirty="0">
                <a:solidFill>
                  <a:schemeClr val="bg1"/>
                </a:solidFill>
              </a:rPr>
              <a:t>role</a:t>
            </a:r>
            <a:r>
              <a:rPr lang="en-US" dirty="0"/>
              <a:t>" interfaces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312298" y="1614140"/>
            <a:ext cx="9492791" cy="1277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3600" b="1" i="1" noProof="1">
                <a:latin typeface="Consolas" pitchFamily="49" charset="0"/>
                <a:cs typeface="Consolas" pitchFamily="49" charset="0"/>
              </a:rPr>
              <a:t>"Clients should not be forced to depend on methods they do not use."</a:t>
            </a:r>
          </a:p>
        </p:txBody>
      </p:sp>
    </p:spTree>
    <p:extLst>
      <p:ext uri="{BB962C8B-B14F-4D97-AF65-F5344CB8AC3E}">
        <p14:creationId xmlns:p14="http://schemas.microsoft.com/office/powerpoint/2010/main" val="183049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Fat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Classes whose interfaces are not cohesive have "fat" interfaces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65704" y="1804430"/>
            <a:ext cx="9279574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Worker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work();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sleep();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65704" y="3799344"/>
            <a:ext cx="9279574" cy="26776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Robot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implements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Worker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void work() {}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public void sleep()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throw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new UnsupportedOperationException();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5515467" y="2363449"/>
            <a:ext cx="2590800" cy="919401"/>
          </a:xfrm>
          <a:custGeom>
            <a:avLst/>
            <a:gdLst>
              <a:gd name="connsiteX0" fmla="*/ 0 w 2590800"/>
              <a:gd name="connsiteY0" fmla="*/ 153237 h 919401"/>
              <a:gd name="connsiteX1" fmla="*/ 153237 w 2590800"/>
              <a:gd name="connsiteY1" fmla="*/ 0 h 919401"/>
              <a:gd name="connsiteX2" fmla="*/ 431800 w 2590800"/>
              <a:gd name="connsiteY2" fmla="*/ 0 h 919401"/>
              <a:gd name="connsiteX3" fmla="*/ 431800 w 2590800"/>
              <a:gd name="connsiteY3" fmla="*/ 0 h 919401"/>
              <a:gd name="connsiteX4" fmla="*/ 1079500 w 2590800"/>
              <a:gd name="connsiteY4" fmla="*/ 0 h 919401"/>
              <a:gd name="connsiteX5" fmla="*/ 2437563 w 2590800"/>
              <a:gd name="connsiteY5" fmla="*/ 0 h 919401"/>
              <a:gd name="connsiteX6" fmla="*/ 2590800 w 2590800"/>
              <a:gd name="connsiteY6" fmla="*/ 153237 h 919401"/>
              <a:gd name="connsiteX7" fmla="*/ 2590800 w 2590800"/>
              <a:gd name="connsiteY7" fmla="*/ 536317 h 919401"/>
              <a:gd name="connsiteX8" fmla="*/ 2590800 w 2590800"/>
              <a:gd name="connsiteY8" fmla="*/ 536317 h 919401"/>
              <a:gd name="connsiteX9" fmla="*/ 2590800 w 2590800"/>
              <a:gd name="connsiteY9" fmla="*/ 766168 h 919401"/>
              <a:gd name="connsiteX10" fmla="*/ 2590800 w 2590800"/>
              <a:gd name="connsiteY10" fmla="*/ 766164 h 919401"/>
              <a:gd name="connsiteX11" fmla="*/ 2437563 w 2590800"/>
              <a:gd name="connsiteY11" fmla="*/ 919401 h 919401"/>
              <a:gd name="connsiteX12" fmla="*/ 1079500 w 2590800"/>
              <a:gd name="connsiteY12" fmla="*/ 919401 h 919401"/>
              <a:gd name="connsiteX13" fmla="*/ 431800 w 2590800"/>
              <a:gd name="connsiteY13" fmla="*/ 919401 h 919401"/>
              <a:gd name="connsiteX14" fmla="*/ 431800 w 2590800"/>
              <a:gd name="connsiteY14" fmla="*/ 919401 h 919401"/>
              <a:gd name="connsiteX15" fmla="*/ 153237 w 2590800"/>
              <a:gd name="connsiteY15" fmla="*/ 919401 h 919401"/>
              <a:gd name="connsiteX16" fmla="*/ 0 w 2590800"/>
              <a:gd name="connsiteY16" fmla="*/ 766164 h 919401"/>
              <a:gd name="connsiteX17" fmla="*/ 0 w 2590800"/>
              <a:gd name="connsiteY17" fmla="*/ 766168 h 919401"/>
              <a:gd name="connsiteX18" fmla="*/ -413259 w 2590800"/>
              <a:gd name="connsiteY18" fmla="*/ 669977 h 919401"/>
              <a:gd name="connsiteX19" fmla="*/ 0 w 2590800"/>
              <a:gd name="connsiteY19" fmla="*/ 536317 h 919401"/>
              <a:gd name="connsiteX20" fmla="*/ 0 w 2590800"/>
              <a:gd name="connsiteY20" fmla="*/ 153237 h 919401"/>
              <a:gd name="connsiteX0" fmla="*/ 0 w 2590800"/>
              <a:gd name="connsiteY0" fmla="*/ 153237 h 919401"/>
              <a:gd name="connsiteX1" fmla="*/ 153237 w 2590800"/>
              <a:gd name="connsiteY1" fmla="*/ 0 h 919401"/>
              <a:gd name="connsiteX2" fmla="*/ 431800 w 2590800"/>
              <a:gd name="connsiteY2" fmla="*/ 0 h 919401"/>
              <a:gd name="connsiteX3" fmla="*/ 431800 w 2590800"/>
              <a:gd name="connsiteY3" fmla="*/ 0 h 919401"/>
              <a:gd name="connsiteX4" fmla="*/ 1079500 w 2590800"/>
              <a:gd name="connsiteY4" fmla="*/ 0 h 919401"/>
              <a:gd name="connsiteX5" fmla="*/ 2437563 w 2590800"/>
              <a:gd name="connsiteY5" fmla="*/ 0 h 919401"/>
              <a:gd name="connsiteX6" fmla="*/ 2590800 w 2590800"/>
              <a:gd name="connsiteY6" fmla="*/ 153237 h 919401"/>
              <a:gd name="connsiteX7" fmla="*/ 2590800 w 2590800"/>
              <a:gd name="connsiteY7" fmla="*/ 536317 h 919401"/>
              <a:gd name="connsiteX8" fmla="*/ 2590800 w 2590800"/>
              <a:gd name="connsiteY8" fmla="*/ 536317 h 919401"/>
              <a:gd name="connsiteX9" fmla="*/ 2590800 w 2590800"/>
              <a:gd name="connsiteY9" fmla="*/ 766168 h 919401"/>
              <a:gd name="connsiteX10" fmla="*/ 2590800 w 2590800"/>
              <a:gd name="connsiteY10" fmla="*/ 766164 h 919401"/>
              <a:gd name="connsiteX11" fmla="*/ 2437563 w 2590800"/>
              <a:gd name="connsiteY11" fmla="*/ 919401 h 919401"/>
              <a:gd name="connsiteX12" fmla="*/ 1079500 w 2590800"/>
              <a:gd name="connsiteY12" fmla="*/ 919401 h 919401"/>
              <a:gd name="connsiteX13" fmla="*/ 431800 w 2590800"/>
              <a:gd name="connsiteY13" fmla="*/ 919401 h 919401"/>
              <a:gd name="connsiteX14" fmla="*/ 431800 w 2590800"/>
              <a:gd name="connsiteY14" fmla="*/ 919401 h 919401"/>
              <a:gd name="connsiteX15" fmla="*/ 153237 w 2590800"/>
              <a:gd name="connsiteY15" fmla="*/ 919401 h 919401"/>
              <a:gd name="connsiteX16" fmla="*/ 0 w 2590800"/>
              <a:gd name="connsiteY16" fmla="*/ 766164 h 919401"/>
              <a:gd name="connsiteX17" fmla="*/ 0 w 2590800"/>
              <a:gd name="connsiteY17" fmla="*/ 766168 h 919401"/>
              <a:gd name="connsiteX18" fmla="*/ 0 w 2590800"/>
              <a:gd name="connsiteY18" fmla="*/ 536317 h 919401"/>
              <a:gd name="connsiteX19" fmla="*/ 0 w 2590800"/>
              <a:gd name="connsiteY19" fmla="*/ 153237 h 91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590800" h="919401">
                <a:moveTo>
                  <a:pt x="0" y="153237"/>
                </a:moveTo>
                <a:cubicBezTo>
                  <a:pt x="0" y="68607"/>
                  <a:pt x="68607" y="0"/>
                  <a:pt x="153237" y="0"/>
                </a:cubicBezTo>
                <a:lnTo>
                  <a:pt x="431800" y="0"/>
                </a:lnTo>
                <a:lnTo>
                  <a:pt x="431800" y="0"/>
                </a:lnTo>
                <a:lnTo>
                  <a:pt x="1079500" y="0"/>
                </a:lnTo>
                <a:lnTo>
                  <a:pt x="2437563" y="0"/>
                </a:lnTo>
                <a:cubicBezTo>
                  <a:pt x="2522193" y="0"/>
                  <a:pt x="2590800" y="68607"/>
                  <a:pt x="2590800" y="153237"/>
                </a:cubicBezTo>
                <a:lnTo>
                  <a:pt x="2590800" y="536317"/>
                </a:lnTo>
                <a:lnTo>
                  <a:pt x="2590800" y="536317"/>
                </a:lnTo>
                <a:lnTo>
                  <a:pt x="2590800" y="766168"/>
                </a:lnTo>
                <a:lnTo>
                  <a:pt x="2590800" y="766164"/>
                </a:lnTo>
                <a:cubicBezTo>
                  <a:pt x="2590800" y="850794"/>
                  <a:pt x="2522193" y="919401"/>
                  <a:pt x="2437563" y="919401"/>
                </a:cubicBezTo>
                <a:lnTo>
                  <a:pt x="1079500" y="919401"/>
                </a:lnTo>
                <a:lnTo>
                  <a:pt x="431800" y="919401"/>
                </a:lnTo>
                <a:lnTo>
                  <a:pt x="431800" y="919401"/>
                </a:lnTo>
                <a:lnTo>
                  <a:pt x="153237" y="919401"/>
                </a:lnTo>
                <a:cubicBezTo>
                  <a:pt x="68607" y="919401"/>
                  <a:pt x="0" y="850794"/>
                  <a:pt x="0" y="766164"/>
                </a:cubicBezTo>
                <a:lnTo>
                  <a:pt x="0" y="766168"/>
                </a:lnTo>
                <a:lnTo>
                  <a:pt x="0" y="536317"/>
                </a:lnTo>
                <a:lnTo>
                  <a:pt x="0" y="153237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Class </a:t>
            </a:r>
            <a:r>
              <a:rPr 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Employee</a:t>
            </a:r>
            <a:r>
              <a:rPr lang="en-US" sz="2400" b="1" dirty="0">
                <a:solidFill>
                  <a:schemeClr val="bg2"/>
                </a:solidFill>
              </a:rPr>
              <a:t> is OK</a:t>
            </a:r>
            <a:endParaRPr lang="bg-BG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31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Having "</a:t>
            </a:r>
            <a:r>
              <a:rPr lang="en-US" b="1" dirty="0">
                <a:solidFill>
                  <a:schemeClr val="bg1"/>
                </a:solidFill>
              </a:rPr>
              <a:t>fat</a:t>
            </a:r>
            <a:r>
              <a:rPr lang="en-US" dirty="0"/>
              <a:t>" interfaces:</a:t>
            </a:r>
          </a:p>
          <a:p>
            <a:pPr lvl="1"/>
            <a:r>
              <a:rPr lang="en-US" dirty="0"/>
              <a:t>Classes have methods they do not use</a:t>
            </a:r>
          </a:p>
          <a:p>
            <a:pPr lvl="1"/>
            <a:r>
              <a:rPr lang="en-US" dirty="0"/>
              <a:t>Increased </a:t>
            </a:r>
            <a:r>
              <a:rPr lang="en-US" b="1" dirty="0">
                <a:solidFill>
                  <a:schemeClr val="bg1"/>
                </a:solidFill>
              </a:rPr>
              <a:t>coupling</a:t>
            </a:r>
          </a:p>
          <a:p>
            <a:pPr lvl="1"/>
            <a:r>
              <a:rPr lang="en-US" dirty="0"/>
              <a:t>Reduced flexibility</a:t>
            </a:r>
          </a:p>
          <a:p>
            <a:pPr lvl="1"/>
            <a:r>
              <a:rPr lang="en-US" dirty="0"/>
              <a:t>Reduced maintainability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"Fat"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8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Solutions to broken ISP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Small</a:t>
            </a:r>
            <a:r>
              <a:rPr lang="en-US" dirty="0"/>
              <a:t>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Cohesive</a:t>
            </a:r>
            <a:r>
              <a:rPr lang="en-US" dirty="0"/>
              <a:t> interfaces</a:t>
            </a:r>
          </a:p>
          <a:p>
            <a:pPr lvl="1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Let the </a:t>
            </a:r>
            <a:r>
              <a:rPr lang="en-US" b="1" dirty="0">
                <a:solidFill>
                  <a:schemeClr val="bg1"/>
                </a:solidFill>
              </a:rPr>
              <a:t>client define interfaces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–</a:t>
            </a:r>
            <a:r>
              <a:rPr lang="en-US" b="1" dirty="0">
                <a:solidFill>
                  <a:schemeClr val="bg1"/>
                </a:solidFill>
              </a:rPr>
              <a:t> "role"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interfaces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ISP?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Cohesive Interfaces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Small and Cohesive "</a:t>
            </a:r>
            <a:r>
              <a:rPr lang="en-GB" b="1" dirty="0">
                <a:solidFill>
                  <a:schemeClr val="bg1"/>
                </a:solidFill>
              </a:rPr>
              <a:t>Role</a:t>
            </a:r>
            <a:r>
              <a:rPr lang="en-GB" dirty="0"/>
              <a:t>" Interfaces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18569" y="2209801"/>
            <a:ext cx="5277896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Worker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work();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18569" y="3812740"/>
            <a:ext cx="10962589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class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Robot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implements</a:t>
            </a:r>
            <a:r>
              <a:rPr lang="en-GB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Worker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work() {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GB" sz="2800" b="1" i="1" noProof="1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// Do some work…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6247158" y="2209801"/>
            <a:ext cx="5334000" cy="138499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public interface </a:t>
            </a:r>
            <a:r>
              <a:rPr lang="en-GB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Sleeper</a:t>
            </a: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  void sleep();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noProof="1">
                <a:solidFill>
                  <a:schemeClr val="tx2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3862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Inversion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Flip Dependencies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5A38B9-0C1C-4D29-AD60-888C2B77C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487" y="1577469"/>
            <a:ext cx="1960203" cy="2218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2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76285" y="2297338"/>
            <a:ext cx="8160774" cy="312023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8800" b="1" u="sng" dirty="0">
                <a:solidFill>
                  <a:schemeClr val="bg1"/>
                </a:solidFill>
              </a:rPr>
              <a:t>sli.do</a:t>
            </a:r>
          </a:p>
          <a:p>
            <a:pPr marL="0" indent="0" algn="ctr">
              <a:buNone/>
            </a:pPr>
            <a:r>
              <a:rPr lang="en-US" sz="9600" b="1" dirty="0"/>
              <a:t>#java-advanced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235599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Principle (DIP)</a:t>
            </a: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190403" y="5151381"/>
            <a:ext cx="11804822" cy="762000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Goal: </a:t>
            </a:r>
            <a:r>
              <a:rPr lang="en-US" b="1" dirty="0">
                <a:solidFill>
                  <a:schemeClr val="bg1"/>
                </a:solidFill>
              </a:rPr>
              <a:t>decoupling between modules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through abstractions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12742" y="1612379"/>
            <a:ext cx="10972800" cy="291002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"</a:t>
            </a:r>
            <a:r>
              <a:rPr lang="en-GB" sz="28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Dependency Inversion Principle </a:t>
            </a: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says that high-level modules should not depend on low-level modules. Both should depend on </a:t>
            </a:r>
            <a:r>
              <a:rPr lang="en-GB" sz="28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abstractions</a:t>
            </a: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."</a:t>
            </a: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GB" sz="2800" b="1" i="1" noProof="1">
              <a:latin typeface="Consolas" pitchFamily="49" charset="0"/>
              <a:cs typeface="Consolas" pitchFamily="49" charset="0"/>
            </a:endParaRPr>
          </a:p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"Abstractions should not depend on details. Details should </a:t>
            </a:r>
            <a:r>
              <a:rPr lang="en-GB" sz="28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depend</a:t>
            </a: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 on </a:t>
            </a:r>
            <a:r>
              <a:rPr lang="en-GB" sz="2800" b="1" i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abstractions</a:t>
            </a:r>
            <a:r>
              <a:rPr lang="en-GB" sz="2800" b="1" i="1" noProof="1">
                <a:latin typeface="Consolas" pitchFamily="49" charset="0"/>
                <a:cs typeface="Consolas" pitchFamily="49" charset="0"/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233384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89" y="1196125"/>
            <a:ext cx="12114211" cy="5201066"/>
          </a:xfrm>
        </p:spPr>
        <p:txBody>
          <a:bodyPr/>
          <a:lstStyle/>
          <a:p>
            <a:r>
              <a:rPr lang="en-US" dirty="0"/>
              <a:t>What happens when modules </a:t>
            </a:r>
            <a:r>
              <a:rPr lang="en-US" b="1" dirty="0">
                <a:solidFill>
                  <a:schemeClr val="bg1"/>
                </a:solidFill>
              </a:rPr>
              <a:t>depend directly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on </a:t>
            </a:r>
            <a:r>
              <a:rPr lang="en-US" b="1" dirty="0">
                <a:solidFill>
                  <a:schemeClr val="bg1"/>
                </a:solidFill>
              </a:rPr>
              <a:t>other modules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 and Coupling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2" descr="http://zeroturnaround.com/wp-content/uploads/2013/11/ComponentDependenciesDiagra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209800"/>
            <a:ext cx="5791200" cy="3930552"/>
          </a:xfrm>
          <a:prstGeom prst="roundRect">
            <a:avLst>
              <a:gd name="adj" fmla="val 295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67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The goal is to </a:t>
            </a:r>
            <a:r>
              <a:rPr lang="en-GB" b="1" dirty="0">
                <a:solidFill>
                  <a:schemeClr val="bg1"/>
                </a:solidFill>
              </a:rPr>
              <a:t>depend on abstractions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Dependencies and Coupling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6" descr="http://imagine.kicbak.com/blog/wp-content/uploads/2011/12/ModuleDependencyChar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327" y="2057401"/>
            <a:ext cx="5895349" cy="4177955"/>
          </a:xfrm>
          <a:prstGeom prst="roundRect">
            <a:avLst>
              <a:gd name="adj" fmla="val 293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38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Button </a:t>
            </a:r>
            <a:r>
              <a:rPr lang="en-US" dirty="0">
                <a:sym typeface="Wingdings" panose="05000000000000000000" pitchFamily="2" charset="2"/>
              </a:rPr>
              <a:t> Lamp Example –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Robert Martin</a:t>
            </a:r>
          </a:p>
          <a:p>
            <a:pPr>
              <a:lnSpc>
                <a:spcPct val="100000"/>
              </a:lnSpc>
            </a:pPr>
            <a:r>
              <a:rPr lang="en-US" dirty="0">
                <a:sym typeface="Wingdings" panose="05000000000000000000" pitchFamily="2" charset="2"/>
              </a:rPr>
              <a:t>Button 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depends on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Lamp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524001" y="3263574"/>
            <a:ext cx="9101973" cy="1994226"/>
            <a:chOff x="1483751" y="3581400"/>
            <a:chExt cx="9057785" cy="1994226"/>
          </a:xfrm>
        </p:grpSpPr>
        <p:sp>
          <p:nvSpPr>
            <p:cNvPr id="6" name="Rectangle: Rounded Corners 7"/>
            <p:cNvSpPr/>
            <p:nvPr/>
          </p:nvSpPr>
          <p:spPr>
            <a:xfrm>
              <a:off x="1483751" y="3810000"/>
              <a:ext cx="3733800" cy="1537026"/>
            </a:xfrm>
            <a:prstGeom prst="roundRect">
              <a:avLst>
                <a:gd name="adj" fmla="val 6965"/>
              </a:avLst>
            </a:prstGeom>
            <a:solidFill>
              <a:schemeClr val="accent6">
                <a:alpha val="30000"/>
              </a:schemeClr>
            </a:solidFill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Button</a:t>
              </a:r>
            </a:p>
            <a:p>
              <a:pPr algn="ctr"/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poll()</a:t>
              </a:r>
            </a:p>
          </p:txBody>
        </p:sp>
        <p:sp>
          <p:nvSpPr>
            <p:cNvPr id="7" name="Rectangle: Rounded Corners 8"/>
            <p:cNvSpPr/>
            <p:nvPr/>
          </p:nvSpPr>
          <p:spPr>
            <a:xfrm>
              <a:off x="6807736" y="3581400"/>
              <a:ext cx="3733800" cy="1994226"/>
            </a:xfrm>
            <a:prstGeom prst="roundRect">
              <a:avLst>
                <a:gd name="adj" fmla="val 6965"/>
              </a:avLst>
            </a:prstGeom>
            <a:solidFill>
              <a:schemeClr val="accent6">
                <a:alpha val="30000"/>
              </a:schemeClr>
            </a:solidFill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Lamp</a:t>
              </a:r>
            </a:p>
            <a:p>
              <a:pPr algn="ctr"/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turnOn()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turnOff()</a:t>
              </a:r>
            </a:p>
          </p:txBody>
        </p:sp>
        <p:cxnSp>
          <p:nvCxnSpPr>
            <p:cNvPr id="8" name="Straight Arrow Connector 7"/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217551" y="4578513"/>
              <a:ext cx="1590185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381000" y="2851075"/>
            <a:ext cx="2825612" cy="510778"/>
          </a:xfrm>
          <a:prstGeom prst="wedgeRoundRectCallout">
            <a:avLst>
              <a:gd name="adj1" fmla="val 56153"/>
              <a:gd name="adj2" fmla="val 4911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High-level / Client</a:t>
            </a:r>
            <a:endParaRPr lang="bg-BG" sz="2400" b="1" dirty="0">
              <a:solidFill>
                <a:schemeClr val="bg2"/>
              </a:solidFill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8915400" y="5391669"/>
            <a:ext cx="2825612" cy="510778"/>
          </a:xfrm>
          <a:prstGeom prst="wedgeRoundRectCallout">
            <a:avLst>
              <a:gd name="adj1" fmla="val -56648"/>
              <a:gd name="adj2" fmla="val -51982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Low-level / Server</a:t>
            </a:r>
            <a:endParaRPr lang="bg-BG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5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Inversion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Find the abstraction independent of details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124785" y="2286000"/>
            <a:ext cx="9750768" cy="3820968"/>
            <a:chOff x="1123197" y="2568005"/>
            <a:chExt cx="9750768" cy="3820968"/>
          </a:xfrm>
        </p:grpSpPr>
        <p:sp>
          <p:nvSpPr>
            <p:cNvPr id="27" name="Rectangle: Rounded Corners 7"/>
            <p:cNvSpPr/>
            <p:nvPr/>
          </p:nvSpPr>
          <p:spPr>
            <a:xfrm>
              <a:off x="1123197" y="2912754"/>
              <a:ext cx="3752015" cy="1619298"/>
            </a:xfrm>
            <a:prstGeom prst="roundRect">
              <a:avLst>
                <a:gd name="adj" fmla="val 6965"/>
              </a:avLst>
            </a:prstGeom>
            <a:solidFill>
              <a:schemeClr val="accent6">
                <a:alpha val="30000"/>
              </a:schemeClr>
            </a:solidFill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Button</a:t>
              </a:r>
            </a:p>
            <a:p>
              <a:pPr algn="ctr"/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poll()</a:t>
              </a:r>
            </a:p>
          </p:txBody>
        </p:sp>
        <p:sp>
          <p:nvSpPr>
            <p:cNvPr id="28" name="Rectangle: Rounded Corners 8"/>
            <p:cNvSpPr/>
            <p:nvPr/>
          </p:nvSpPr>
          <p:spPr>
            <a:xfrm>
              <a:off x="6856411" y="5586186"/>
              <a:ext cx="3752015" cy="802787"/>
            </a:xfrm>
            <a:prstGeom prst="roundRect">
              <a:avLst>
                <a:gd name="adj" fmla="val 6965"/>
              </a:avLst>
            </a:prstGeom>
            <a:solidFill>
              <a:schemeClr val="accent6">
                <a:alpha val="30000"/>
              </a:schemeClr>
            </a:solidFill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Lamp</a:t>
              </a:r>
            </a:p>
          </p:txBody>
        </p:sp>
        <p:cxnSp>
          <p:nvCxnSpPr>
            <p:cNvPr id="29" name="Straight Arrow Connector 28"/>
            <p:cNvCxnSpPr>
              <a:cxnSpLocks/>
              <a:stCxn id="27" idx="3"/>
              <a:endCxn id="30" idx="1"/>
            </p:cNvCxnSpPr>
            <p:nvPr/>
          </p:nvCxnSpPr>
          <p:spPr>
            <a:xfrm>
              <a:off x="4875212" y="3722403"/>
              <a:ext cx="19812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: Rounded Corners 10"/>
            <p:cNvSpPr/>
            <p:nvPr/>
          </p:nvSpPr>
          <p:spPr>
            <a:xfrm>
              <a:off x="6856412" y="2568005"/>
              <a:ext cx="3752015" cy="2308795"/>
            </a:xfrm>
            <a:prstGeom prst="roundRect">
              <a:avLst>
                <a:gd name="adj" fmla="val 6965"/>
              </a:avLst>
            </a:prstGeom>
            <a:solidFill>
              <a:schemeClr val="accent6">
                <a:alpha val="30000"/>
              </a:schemeClr>
            </a:solidFill>
            <a:ln w="508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SwitchableDevice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&lt;interface&gt;</a:t>
              </a:r>
            </a:p>
            <a:p>
              <a:pPr algn="ctr"/>
              <a:endParaRPr lang="en-GB" sz="2800" dirty="0">
                <a:solidFill>
                  <a:schemeClr val="tx1"/>
                </a:solidFill>
              </a:endParaRP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turnOn()</a:t>
              </a:r>
            </a:p>
            <a:p>
              <a:pPr algn="ctr"/>
              <a:r>
                <a:rPr lang="en-GB" sz="2800" dirty="0">
                  <a:solidFill>
                    <a:schemeClr val="tx1"/>
                  </a:solidFill>
                </a:rPr>
                <a:t>turnOff()</a:t>
              </a:r>
            </a:p>
          </p:txBody>
        </p:sp>
        <p:cxnSp>
          <p:nvCxnSpPr>
            <p:cNvPr id="31" name="Straight Arrow Connector 30"/>
            <p:cNvCxnSpPr>
              <a:cxnSpLocks/>
              <a:stCxn id="28" idx="0"/>
              <a:endCxn id="30" idx="2"/>
            </p:cNvCxnSpPr>
            <p:nvPr/>
          </p:nvCxnSpPr>
          <p:spPr>
            <a:xfrm flipV="1">
              <a:off x="8732419" y="4876800"/>
              <a:ext cx="1" cy="709386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  <a:effectLst>
              <a:glow>
                <a:schemeClr val="accent1"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8918109" y="4969883"/>
              <a:ext cx="19558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</a:rPr>
                <a:t>implements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448870" y="3215395"/>
              <a:ext cx="8435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chemeClr val="bg1"/>
                  </a:solidFill>
                </a:rPr>
                <a:t>uses</a:t>
              </a:r>
            </a:p>
          </p:txBody>
        </p:sp>
      </p:grpSp>
      <p:sp>
        <p:nvSpPr>
          <p:cNvPr id="34" name="AutoShape 6"/>
          <p:cNvSpPr>
            <a:spLocks noChangeArrowheads="1"/>
          </p:cNvSpPr>
          <p:nvPr/>
        </p:nvSpPr>
        <p:spPr bwMode="auto">
          <a:xfrm>
            <a:off x="457200" y="4545985"/>
            <a:ext cx="2370000" cy="919401"/>
          </a:xfrm>
          <a:prstGeom prst="wedgeRoundRectCallout">
            <a:avLst>
              <a:gd name="adj1" fmla="val 60468"/>
              <a:gd name="adj2" fmla="val -50075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Client defines interfaces</a:t>
            </a:r>
            <a:endParaRPr lang="bg-BG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288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2001" y="1981200"/>
            <a:ext cx="11804822" cy="4740276"/>
          </a:xfrm>
          <a:prstGeom prst="rect">
            <a:avLst/>
          </a:prstGeom>
        </p:spPr>
        <p:txBody>
          <a:bodyPr numCol="2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Framework</a:t>
            </a:r>
          </a:p>
          <a:p>
            <a:pPr lvl="1"/>
            <a:r>
              <a:rPr lang="en-US" dirty="0"/>
              <a:t>Third party library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File system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Web service</a:t>
            </a:r>
          </a:p>
          <a:p>
            <a:pPr lvl="1"/>
            <a:r>
              <a:rPr lang="en-US" dirty="0"/>
              <a:t>System resource (e.g. clock)</a:t>
            </a:r>
          </a:p>
          <a:p>
            <a:pPr lvl="1"/>
            <a:r>
              <a:rPr lang="en-US" dirty="0"/>
              <a:t>Configuration</a:t>
            </a:r>
          </a:p>
          <a:p>
            <a:pPr lvl="1"/>
            <a:r>
              <a:rPr lang="en-US" dirty="0"/>
              <a:t>The </a:t>
            </a:r>
            <a:r>
              <a: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dirty="0"/>
              <a:t> keyword</a:t>
            </a:r>
          </a:p>
          <a:p>
            <a:pPr lvl="1"/>
            <a:r>
              <a:rPr lang="en-US" dirty="0"/>
              <a:t>Static method</a:t>
            </a:r>
          </a:p>
          <a:p>
            <a:pPr lvl="1"/>
            <a:r>
              <a:rPr lang="en-US" dirty="0"/>
              <a:t>Global function</a:t>
            </a:r>
          </a:p>
          <a:p>
            <a:pPr lvl="1"/>
            <a:r>
              <a:rPr lang="en-US" dirty="0"/>
              <a:t>Random generator</a:t>
            </a:r>
          </a:p>
          <a:p>
            <a:pPr lvl="1"/>
            <a:r>
              <a:rPr lang="en-US" dirty="0"/>
              <a:t>System.in / </a:t>
            </a:r>
            <a:r>
              <a:rPr lang="en-US" dirty="0" err="1"/>
              <a:t>System.out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83007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dirty="0"/>
              <a:t>A </a:t>
            </a:r>
            <a:r>
              <a:rPr lang="en-US" b="1" dirty="0">
                <a:solidFill>
                  <a:schemeClr val="bg1"/>
                </a:solidFill>
              </a:rPr>
              <a:t>dependency</a:t>
            </a:r>
            <a:r>
              <a:rPr lang="en-US" dirty="0"/>
              <a:t> is any external component / system:</a:t>
            </a:r>
          </a:p>
        </p:txBody>
      </p:sp>
    </p:spTree>
    <p:extLst>
      <p:ext uri="{BB962C8B-B14F-4D97-AF65-F5344CB8AC3E}">
        <p14:creationId xmlns:p14="http://schemas.microsoft.com/office/powerpoint/2010/main" val="798012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spcAft>
                <a:spcPts val="0"/>
              </a:spcAft>
              <a:buClr>
                <a:schemeClr val="tx1"/>
              </a:buClr>
            </a:pPr>
            <a:r>
              <a:rPr lang="en-US" sz="3400" b="1" dirty="0">
                <a:solidFill>
                  <a:schemeClr val="bg1"/>
                </a:solidFill>
              </a:rPr>
              <a:t>Constructor injection </a:t>
            </a:r>
            <a:r>
              <a:rPr lang="en-US" sz="3400" dirty="0"/>
              <a:t>- dependencies are passed </a:t>
            </a:r>
            <a:br>
              <a:rPr lang="en-US" sz="3400" dirty="0"/>
            </a:br>
            <a:r>
              <a:rPr lang="en-US" sz="3400" dirty="0"/>
              <a:t>through </a:t>
            </a:r>
            <a:r>
              <a:rPr lang="en-US" sz="3400" b="1" dirty="0">
                <a:solidFill>
                  <a:schemeClr val="bg1"/>
                </a:solidFill>
              </a:rPr>
              <a:t>constructors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Pros</a:t>
            </a:r>
          </a:p>
          <a:p>
            <a:pPr lvl="2">
              <a:spcAft>
                <a:spcPts val="0"/>
              </a:spcAft>
              <a:buClr>
                <a:schemeClr val="tx1"/>
              </a:buClr>
            </a:pPr>
            <a:r>
              <a:rPr lang="en-US" sz="3000" dirty="0"/>
              <a:t>Classes </a:t>
            </a:r>
            <a:r>
              <a:rPr lang="en-US" sz="3000" b="1" dirty="0">
                <a:solidFill>
                  <a:schemeClr val="bg1"/>
                </a:solidFill>
              </a:rPr>
              <a:t>self</a:t>
            </a:r>
            <a:r>
              <a:rPr lang="bg-BG" sz="3000" b="1" dirty="0">
                <a:solidFill>
                  <a:schemeClr val="bg1"/>
                </a:solidFill>
              </a:rPr>
              <a:t>-</a:t>
            </a:r>
            <a:r>
              <a:rPr lang="en-US" sz="3000" b="1" dirty="0">
                <a:solidFill>
                  <a:schemeClr val="bg1"/>
                </a:solidFill>
              </a:rPr>
              <a:t>documenting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en-US" sz="3000" dirty="0"/>
              <a:t>requirements</a:t>
            </a:r>
          </a:p>
          <a:p>
            <a:pPr lvl="2">
              <a:spcAft>
                <a:spcPts val="0"/>
              </a:spcAft>
              <a:buClr>
                <a:schemeClr val="tx1"/>
              </a:buClr>
            </a:pPr>
            <a:r>
              <a:rPr lang="en-US" sz="3000" dirty="0"/>
              <a:t>Works well without container</a:t>
            </a:r>
          </a:p>
          <a:p>
            <a:pPr lvl="2">
              <a:spcAft>
                <a:spcPts val="0"/>
              </a:spcAft>
              <a:buClr>
                <a:schemeClr val="tx1"/>
              </a:buClr>
            </a:pPr>
            <a:r>
              <a:rPr lang="en-US" sz="3000" dirty="0"/>
              <a:t>Always </a:t>
            </a:r>
            <a:r>
              <a:rPr lang="en-US" sz="3000" b="1" dirty="0">
                <a:solidFill>
                  <a:schemeClr val="bg1"/>
                </a:solidFill>
              </a:rPr>
              <a:t>valid state</a:t>
            </a:r>
          </a:p>
          <a:p>
            <a:pPr lvl="1">
              <a:spcAft>
                <a:spcPts val="0"/>
              </a:spcAft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Cons</a:t>
            </a:r>
          </a:p>
          <a:p>
            <a:pPr lvl="2">
              <a:spcAft>
                <a:spcPts val="0"/>
              </a:spcAft>
              <a:buClr>
                <a:schemeClr val="tx1"/>
              </a:buClr>
            </a:pPr>
            <a:r>
              <a:rPr lang="en-US" sz="3000" dirty="0"/>
              <a:t>Many parameters</a:t>
            </a:r>
          </a:p>
          <a:p>
            <a:pPr lvl="2">
              <a:spcAft>
                <a:spcPts val="0"/>
              </a:spcAft>
              <a:buClr>
                <a:schemeClr val="tx1"/>
              </a:buClr>
            </a:pPr>
            <a:r>
              <a:rPr lang="en-US" sz="3000" dirty="0"/>
              <a:t>Some methods may not need everything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DIP?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3962400"/>
            <a:ext cx="1664132" cy="166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31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 Injection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33427" y="1291395"/>
            <a:ext cx="8506120" cy="52602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public class Copy {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Reader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reader;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Writer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public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Copy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(Reader reader, Writer writer) {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.reader = reader;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.writer =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public void copyAll() {}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93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Setter Injection </a:t>
            </a:r>
            <a:r>
              <a:rPr lang="en-US" dirty="0"/>
              <a:t>- dependencies are passed through </a:t>
            </a:r>
            <a:r>
              <a:rPr lang="en-US" b="1" dirty="0">
                <a:solidFill>
                  <a:schemeClr val="bg1"/>
                </a:solidFill>
              </a:rPr>
              <a:t>setters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Can be changed anytime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Very </a:t>
            </a:r>
            <a:r>
              <a:rPr lang="en-US" b="1" dirty="0">
                <a:solidFill>
                  <a:schemeClr val="bg1"/>
                </a:solidFill>
              </a:rPr>
              <a:t>flexible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Cons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Possible </a:t>
            </a:r>
            <a:r>
              <a:rPr lang="en-US" b="1" dirty="0">
                <a:solidFill>
                  <a:schemeClr val="bg1"/>
                </a:solidFill>
              </a:rPr>
              <a:t>invalid state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of the object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Less intuitive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DIP?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51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Setter Injection –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534869" y="1609891"/>
            <a:ext cx="8787481" cy="43334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Copy {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Reader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reader; 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private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Writer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 writer;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setReader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(Reader reader) {}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setWriter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(Writer writer) {}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void copyAll() {}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1729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352CF1-560D-4553-8318-918D931181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SOLID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2A10B-3649-4496-A8BB-EA73D29E109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63375" y="6397625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AC407-CAD4-4749-BEDB-291BBB0BA9FC}"/>
              </a:ext>
            </a:extLst>
          </p:cNvPr>
          <p:cNvSpPr txBox="1"/>
          <p:nvPr/>
        </p:nvSpPr>
        <p:spPr>
          <a:xfrm>
            <a:off x="3983981" y="1803389"/>
            <a:ext cx="4224037" cy="1625611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108000" rIns="144000" bIns="108000" rtlCol="0">
            <a:spAutoFit/>
          </a:bodyPr>
          <a:lstStyle/>
          <a:p>
            <a:pPr algn="ctr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8800" b="1" dirty="0">
                <a:solidFill>
                  <a:schemeClr val="bg2"/>
                </a:solidFill>
                <a:latin typeface="Consolas" panose="020B0609020204030204" pitchFamily="49" charset="0"/>
              </a:rPr>
              <a:t>SOLID</a:t>
            </a:r>
          </a:p>
        </p:txBody>
      </p:sp>
    </p:spTree>
    <p:extLst>
      <p:ext uri="{BB962C8B-B14F-4D97-AF65-F5344CB8AC3E}">
        <p14:creationId xmlns:p14="http://schemas.microsoft.com/office/powerpoint/2010/main" val="406848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DIP?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2001" y="1151122"/>
            <a:ext cx="11804822" cy="5570355"/>
          </a:xfrm>
          <a:prstGeom prst="rect">
            <a:avLst/>
          </a:prstGeom>
        </p:spPr>
        <p:txBody>
          <a:bodyPr numCol="1"/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Parameter injection </a:t>
            </a:r>
            <a:r>
              <a:rPr lang="en-US" dirty="0"/>
              <a:t>- dependencies are passed </a:t>
            </a:r>
            <a:br>
              <a:rPr lang="en-US" dirty="0"/>
            </a:br>
            <a:r>
              <a:rPr lang="en-US" dirty="0"/>
              <a:t>through </a:t>
            </a:r>
            <a:r>
              <a:rPr lang="en-US" b="1" dirty="0">
                <a:solidFill>
                  <a:schemeClr val="bg1"/>
                </a:solidFill>
              </a:rPr>
              <a:t>method parameters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Pros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No change in rest of the class</a:t>
            </a:r>
          </a:p>
          <a:p>
            <a:pPr lvl="2">
              <a:buClr>
                <a:schemeClr val="tx1"/>
              </a:buClr>
            </a:pPr>
            <a:r>
              <a:rPr lang="en-US" dirty="0"/>
              <a:t>Very flexible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2742" y="4757056"/>
            <a:ext cx="10953670" cy="14881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public class Copy 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  public void </a:t>
            </a:r>
            <a:r>
              <a:rPr lang="en-US" sz="2800" b="1" noProof="1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copyAll</a:t>
            </a:r>
            <a:r>
              <a:rPr lang="en-US" sz="2800" b="1" noProof="1">
                <a:latin typeface="Consolas" pitchFamily="49" charset="0"/>
                <a:cs typeface="Consolas" pitchFamily="49" charset="0"/>
              </a:rPr>
              <a:t>(Reader reader, Writer writer) {}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17C576B-F0D3-4DA6-9662-AC9A83CD9C0C}"/>
              </a:ext>
            </a:extLst>
          </p:cNvPr>
          <p:cNvSpPr txBox="1">
            <a:spLocks/>
          </p:cNvSpPr>
          <p:nvPr/>
        </p:nvSpPr>
        <p:spPr>
          <a:xfrm>
            <a:off x="6460189" y="2390797"/>
            <a:ext cx="5609891" cy="1867050"/>
          </a:xfrm>
          <a:prstGeom prst="rect">
            <a:avLst/>
          </a:prstGeom>
        </p:spPr>
        <p:txBody>
          <a:bodyPr wrap="square" lIns="0" rIns="91440" numCol="1" anchor="t" anchorCtr="0">
            <a:sp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bg1"/>
                </a:solidFill>
              </a:rPr>
              <a:t>Cons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Many parameters</a:t>
            </a:r>
          </a:p>
          <a:p>
            <a:pPr lvl="1">
              <a:buClr>
                <a:schemeClr val="tx1"/>
              </a:buClr>
            </a:pPr>
            <a:r>
              <a:rPr lang="en-US" sz="3000" dirty="0"/>
              <a:t>Breaks the method signature</a:t>
            </a:r>
          </a:p>
        </p:txBody>
      </p:sp>
    </p:spTree>
    <p:extLst>
      <p:ext uri="{BB962C8B-B14F-4D97-AF65-F5344CB8AC3E}">
        <p14:creationId xmlns:p14="http://schemas.microsoft.com/office/powerpoint/2010/main" val="211468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DE013-189B-4472-B2BE-96D56F039A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Traditional programming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High-level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modules use </a:t>
            </a:r>
            <a:r>
              <a:rPr lang="en-US" b="1" dirty="0">
                <a:solidFill>
                  <a:schemeClr val="bg1"/>
                </a:solidFill>
              </a:rPr>
              <a:t>low-level</a:t>
            </a:r>
            <a:r>
              <a:rPr lang="en-US" dirty="0"/>
              <a:t> modules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03B9A7-7BCF-4520-80F0-21634063634D}"/>
              </a:ext>
            </a:extLst>
          </p:cNvPr>
          <p:cNvGrpSpPr/>
          <p:nvPr/>
        </p:nvGrpSpPr>
        <p:grpSpPr>
          <a:xfrm>
            <a:off x="461872" y="2971800"/>
            <a:ext cx="11263200" cy="3200400"/>
            <a:chOff x="461872" y="2971800"/>
            <a:chExt cx="11263200" cy="3200400"/>
          </a:xfrm>
        </p:grpSpPr>
        <p:grpSp>
          <p:nvGrpSpPr>
            <p:cNvPr id="11" name="Group 10"/>
            <p:cNvGrpSpPr/>
            <p:nvPr/>
          </p:nvGrpSpPr>
          <p:grpSpPr>
            <a:xfrm>
              <a:off x="1524000" y="2971800"/>
              <a:ext cx="9086400" cy="3200400"/>
              <a:chOff x="836612" y="2720405"/>
              <a:chExt cx="9086400" cy="3200400"/>
            </a:xfrm>
          </p:grpSpPr>
          <p:sp>
            <p:nvSpPr>
              <p:cNvPr id="12" name="Rectangle: Rounded Corners 7"/>
              <p:cNvSpPr/>
              <p:nvPr/>
            </p:nvSpPr>
            <p:spPr>
              <a:xfrm>
                <a:off x="836612" y="2720405"/>
                <a:ext cx="36000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UI Layer</a:t>
                </a:r>
              </a:p>
            </p:txBody>
          </p:sp>
          <p:sp>
            <p:nvSpPr>
              <p:cNvPr id="13" name="Rectangle: Rounded Corners 8"/>
              <p:cNvSpPr/>
              <p:nvPr/>
            </p:nvSpPr>
            <p:spPr>
              <a:xfrm>
                <a:off x="6323012" y="5252158"/>
                <a:ext cx="36000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Data</a:t>
                </a:r>
                <a:r>
                  <a:rPr lang="bg-BG" sz="2800" dirty="0"/>
                  <a:t> </a:t>
                </a:r>
                <a:r>
                  <a:rPr lang="en-GB" sz="2800" dirty="0"/>
                  <a:t>Access Layer</a:t>
                </a:r>
              </a:p>
            </p:txBody>
          </p:sp>
          <p:sp>
            <p:nvSpPr>
              <p:cNvPr id="14" name="Rectangle: Rounded Corners 10"/>
              <p:cNvSpPr/>
              <p:nvPr/>
            </p:nvSpPr>
            <p:spPr>
              <a:xfrm>
                <a:off x="3561212" y="3959580"/>
                <a:ext cx="3600000" cy="668647"/>
              </a:xfrm>
              <a:prstGeom prst="roundRect">
                <a:avLst>
                  <a:gd name="adj" fmla="val 6965"/>
                </a:avLst>
              </a:prstGeom>
              <a:solidFill>
                <a:schemeClr val="accent1">
                  <a:alpha val="30000"/>
                </a:schemeClr>
              </a:solidFill>
              <a:ln w="50800"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/>
                  <a:t>Business Layer</a:t>
                </a: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1524000" y="2971800"/>
              <a:ext cx="9086400" cy="3200400"/>
              <a:chOff x="836612" y="2720405"/>
              <a:chExt cx="9086400" cy="3200400"/>
            </a:xfrm>
            <a:solidFill>
              <a:schemeClr val="accent6"/>
            </a:solidFill>
          </p:grpSpPr>
          <p:sp>
            <p:nvSpPr>
              <p:cNvPr id="16" name="Rectangle: Rounded Corners 7"/>
              <p:cNvSpPr/>
              <p:nvPr/>
            </p:nvSpPr>
            <p:spPr>
              <a:xfrm>
                <a:off x="836612" y="2720405"/>
                <a:ext cx="3600000" cy="668647"/>
              </a:xfrm>
              <a:prstGeom prst="roundRect">
                <a:avLst>
                  <a:gd name="adj" fmla="val 6965"/>
                </a:avLst>
              </a:prstGeom>
              <a:grpFill/>
              <a:ln w="508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</a:rPr>
                  <a:t>UI Layer</a:t>
                </a:r>
              </a:p>
            </p:txBody>
          </p:sp>
          <p:sp>
            <p:nvSpPr>
              <p:cNvPr id="17" name="Rectangle: Rounded Corners 8"/>
              <p:cNvSpPr/>
              <p:nvPr/>
            </p:nvSpPr>
            <p:spPr>
              <a:xfrm>
                <a:off x="6323012" y="5252158"/>
                <a:ext cx="3600000" cy="668647"/>
              </a:xfrm>
              <a:prstGeom prst="roundRect">
                <a:avLst>
                  <a:gd name="adj" fmla="val 6965"/>
                </a:avLst>
              </a:prstGeom>
              <a:grpFill/>
              <a:ln w="508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</a:rPr>
                  <a:t>Data</a:t>
                </a:r>
                <a:r>
                  <a:rPr lang="bg-BG" sz="2800" dirty="0">
                    <a:solidFill>
                      <a:schemeClr val="tx1"/>
                    </a:solidFill>
                  </a:rPr>
                  <a:t> </a:t>
                </a:r>
                <a:r>
                  <a:rPr lang="en-GB" sz="2800" dirty="0">
                    <a:solidFill>
                      <a:schemeClr val="tx1"/>
                    </a:solidFill>
                  </a:rPr>
                  <a:t>Access Layer</a:t>
                </a:r>
              </a:p>
            </p:txBody>
          </p:sp>
          <p:sp>
            <p:nvSpPr>
              <p:cNvPr id="18" name="Rectangle: Rounded Corners 10"/>
              <p:cNvSpPr/>
              <p:nvPr/>
            </p:nvSpPr>
            <p:spPr>
              <a:xfrm>
                <a:off x="3561212" y="3959580"/>
                <a:ext cx="3600000" cy="668647"/>
              </a:xfrm>
              <a:prstGeom prst="roundRect">
                <a:avLst>
                  <a:gd name="adj" fmla="val 6965"/>
                </a:avLst>
              </a:prstGeom>
              <a:grpFill/>
              <a:ln w="508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</a:rPr>
                  <a:t>Business Layer</a:t>
                </a:r>
              </a:p>
            </p:txBody>
          </p:sp>
        </p:grpSp>
        <p:cxnSp>
          <p:nvCxnSpPr>
            <p:cNvPr id="19" name="Connector: Elbow 21"/>
            <p:cNvCxnSpPr>
              <a:cxnSpLocks/>
              <a:stCxn id="16" idx="3"/>
              <a:endCxn id="18" idx="0"/>
            </p:cNvCxnSpPr>
            <p:nvPr/>
          </p:nvCxnSpPr>
          <p:spPr>
            <a:xfrm>
              <a:off x="5124000" y="3306125"/>
              <a:ext cx="924600" cy="904851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26"/>
            <p:cNvCxnSpPr>
              <a:cxnSpLocks/>
              <a:stCxn id="18" idx="3"/>
              <a:endCxn id="17" idx="0"/>
            </p:cNvCxnSpPr>
            <p:nvPr/>
          </p:nvCxnSpPr>
          <p:spPr>
            <a:xfrm>
              <a:off x="7848600" y="4545299"/>
              <a:ext cx="961800" cy="958254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61872" y="3925112"/>
              <a:ext cx="11263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61872" y="5181600"/>
              <a:ext cx="11263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828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Dependency Inversion Layering</a:t>
            </a:r>
          </a:p>
          <a:p>
            <a:pPr lvl="1"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High</a:t>
            </a:r>
            <a:r>
              <a:rPr lang="en-US" dirty="0"/>
              <a:t> and </a:t>
            </a:r>
            <a:r>
              <a:rPr lang="en-US" b="1" dirty="0">
                <a:solidFill>
                  <a:schemeClr val="bg1"/>
                </a:solidFill>
              </a:rPr>
              <a:t>low-level</a:t>
            </a:r>
            <a:r>
              <a:rPr lang="en-US" dirty="0"/>
              <a:t> modules </a:t>
            </a:r>
            <a:r>
              <a:rPr lang="en-US" b="1" dirty="0">
                <a:solidFill>
                  <a:schemeClr val="bg1"/>
                </a:solidFill>
              </a:rPr>
              <a:t>depend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abstractions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Layering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42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83BAAA-C376-45F0-BA2F-9036276C1E70}"/>
              </a:ext>
            </a:extLst>
          </p:cNvPr>
          <p:cNvGrpSpPr/>
          <p:nvPr/>
        </p:nvGrpSpPr>
        <p:grpSpPr>
          <a:xfrm>
            <a:off x="461872" y="3008410"/>
            <a:ext cx="11263200" cy="3107047"/>
            <a:chOff x="461872" y="3008410"/>
            <a:chExt cx="11263200" cy="3107047"/>
          </a:xfrm>
        </p:grpSpPr>
        <p:grpSp>
          <p:nvGrpSpPr>
            <p:cNvPr id="5" name="Group 4"/>
            <p:cNvGrpSpPr/>
            <p:nvPr/>
          </p:nvGrpSpPr>
          <p:grpSpPr>
            <a:xfrm>
              <a:off x="853800" y="3008410"/>
              <a:ext cx="10195200" cy="3107047"/>
              <a:chOff x="1065212" y="2720405"/>
              <a:chExt cx="10195200" cy="3107047"/>
            </a:xfrm>
            <a:solidFill>
              <a:schemeClr val="accent6"/>
            </a:solidFill>
          </p:grpSpPr>
          <p:sp>
            <p:nvSpPr>
              <p:cNvPr id="6" name="Rectangle: Rounded Corners 7"/>
              <p:cNvSpPr/>
              <p:nvPr/>
            </p:nvSpPr>
            <p:spPr>
              <a:xfrm>
                <a:off x="1065212" y="2720405"/>
                <a:ext cx="2880000" cy="668647"/>
              </a:xfrm>
              <a:prstGeom prst="roundRect">
                <a:avLst>
                  <a:gd name="adj" fmla="val 6965"/>
                </a:avLst>
              </a:prstGeom>
              <a:grpFill/>
              <a:ln w="508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</a:rPr>
                  <a:t>UI Layer</a:t>
                </a:r>
              </a:p>
            </p:txBody>
          </p:sp>
          <p:sp>
            <p:nvSpPr>
              <p:cNvPr id="7" name="Rectangle: Rounded Corners 8"/>
              <p:cNvSpPr/>
              <p:nvPr/>
            </p:nvSpPr>
            <p:spPr>
              <a:xfrm>
                <a:off x="8380412" y="5158805"/>
                <a:ext cx="2880000" cy="668647"/>
              </a:xfrm>
              <a:prstGeom prst="roundRect">
                <a:avLst>
                  <a:gd name="adj" fmla="val 6965"/>
                </a:avLst>
              </a:prstGeom>
              <a:grpFill/>
              <a:ln w="508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</a:rPr>
                  <a:t>Data Access Layer</a:t>
                </a:r>
              </a:p>
            </p:txBody>
          </p:sp>
          <p:sp>
            <p:nvSpPr>
              <p:cNvPr id="8" name="Rectangle: Rounded Corners 10"/>
              <p:cNvSpPr/>
              <p:nvPr/>
            </p:nvSpPr>
            <p:spPr>
              <a:xfrm>
                <a:off x="4722812" y="3926596"/>
                <a:ext cx="2880000" cy="668647"/>
              </a:xfrm>
              <a:prstGeom prst="roundRect">
                <a:avLst>
                  <a:gd name="adj" fmla="val 6965"/>
                </a:avLst>
              </a:prstGeom>
              <a:grpFill/>
              <a:ln w="508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</a:rPr>
                  <a:t>Business Layer</a:t>
                </a:r>
              </a:p>
            </p:txBody>
          </p:sp>
          <p:sp>
            <p:nvSpPr>
              <p:cNvPr id="9" name="Rectangle: Rounded Corners 11"/>
              <p:cNvSpPr/>
              <p:nvPr/>
            </p:nvSpPr>
            <p:spPr>
              <a:xfrm>
                <a:off x="4722812" y="2720405"/>
                <a:ext cx="2880000" cy="668647"/>
              </a:xfrm>
              <a:prstGeom prst="roundRect">
                <a:avLst>
                  <a:gd name="adj" fmla="val 6965"/>
                </a:avLst>
              </a:prstGeom>
              <a:grpFill/>
              <a:ln w="508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</a:rPr>
                  <a:t>&lt;BL Interface&gt;</a:t>
                </a:r>
              </a:p>
            </p:txBody>
          </p:sp>
          <p:sp>
            <p:nvSpPr>
              <p:cNvPr id="10" name="Rectangle: Rounded Corners 15"/>
              <p:cNvSpPr/>
              <p:nvPr/>
            </p:nvSpPr>
            <p:spPr>
              <a:xfrm>
                <a:off x="8380412" y="3926596"/>
                <a:ext cx="2880000" cy="668647"/>
              </a:xfrm>
              <a:prstGeom prst="roundRect">
                <a:avLst>
                  <a:gd name="adj" fmla="val 6965"/>
                </a:avLst>
              </a:prstGeom>
              <a:grpFill/>
              <a:ln w="50800"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800" dirty="0">
                    <a:solidFill>
                      <a:schemeClr val="tx1"/>
                    </a:solidFill>
                  </a:rPr>
                  <a:t>&lt;DAL Interface&gt;</a:t>
                </a:r>
              </a:p>
            </p:txBody>
          </p:sp>
        </p:grpSp>
        <p:cxnSp>
          <p:nvCxnSpPr>
            <p:cNvPr id="11" name="Straight Arrow Connector 10"/>
            <p:cNvCxnSpPr/>
            <p:nvPr/>
          </p:nvCxnSpPr>
          <p:spPr>
            <a:xfrm>
              <a:off x="3733800" y="3342733"/>
              <a:ext cx="7776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7391400" y="4548924"/>
              <a:ext cx="77760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cxnSpLocks/>
            </p:cNvCxnSpPr>
            <p:nvPr/>
          </p:nvCxnSpPr>
          <p:spPr>
            <a:xfrm flipV="1">
              <a:off x="5951400" y="3677056"/>
              <a:ext cx="0" cy="537544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cxnSpLocks/>
            </p:cNvCxnSpPr>
            <p:nvPr/>
          </p:nvCxnSpPr>
          <p:spPr>
            <a:xfrm flipV="1">
              <a:off x="9609000" y="4883247"/>
              <a:ext cx="0" cy="563562"/>
            </a:xfrm>
            <a:prstGeom prst="straightConnector1">
              <a:avLst/>
            </a:prstGeom>
            <a:ln w="508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61872" y="3925112"/>
              <a:ext cx="11263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61872" y="5181600"/>
              <a:ext cx="11263200" cy="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AutoShape 6"/>
          <p:cNvSpPr>
            <a:spLocks noChangeArrowheads="1"/>
          </p:cNvSpPr>
          <p:nvPr/>
        </p:nvSpPr>
        <p:spPr bwMode="auto">
          <a:xfrm>
            <a:off x="8001000" y="2686983"/>
            <a:ext cx="2370000" cy="919401"/>
          </a:xfrm>
          <a:prstGeom prst="wedgeRoundRectCallout">
            <a:avLst>
              <a:gd name="adj1" fmla="val -65951"/>
              <a:gd name="adj2" fmla="val 22871"/>
              <a:gd name="adj3" fmla="val 16667"/>
            </a:avLst>
          </a:prstGeom>
          <a:solidFill>
            <a:schemeClr val="tx1">
              <a:alpha val="80000"/>
            </a:schemeClr>
          </a:solidFill>
          <a:ln w="19050">
            <a:solidFill>
              <a:schemeClr val="tx1">
                <a:alpha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</a:rPr>
              <a:t>Client defines interfaces</a:t>
            </a:r>
            <a:endParaRPr lang="bg-BG" sz="24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0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2001" y="1151122"/>
            <a:ext cx="11804822" cy="5570355"/>
          </a:xfrm>
        </p:spPr>
        <p:txBody>
          <a:bodyPr/>
          <a:lstStyle/>
          <a:p>
            <a:r>
              <a:rPr lang="en-US" dirty="0">
                <a:latin typeface="+mj-lt"/>
              </a:rPr>
              <a:t>You are given some classes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Refactor the code so that it conforms to DIP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Employee Info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06200" y="2076434"/>
            <a:ext cx="10800000" cy="2876566"/>
            <a:chOff x="-716460" y="1889717"/>
            <a:chExt cx="10800000" cy="2876566"/>
          </a:xfrm>
          <a:solidFill>
            <a:schemeClr val="accent6"/>
          </a:solidFill>
        </p:grpSpPr>
        <p:sp>
          <p:nvSpPr>
            <p:cNvPr id="16" name="Rectangle: Rounded Corners 15"/>
            <p:cNvSpPr/>
            <p:nvPr/>
          </p:nvSpPr>
          <p:spPr>
            <a:xfrm>
              <a:off x="-716460" y="1889717"/>
              <a:ext cx="3600000" cy="720000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dirty="0"/>
                <a:t> </a:t>
              </a:r>
              <a:r>
                <a:rPr lang="en-GB" sz="2800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Main</a:t>
              </a:r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6483540" y="4046283"/>
              <a:ext cx="3600000" cy="720000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EmployeeDatabase</a:t>
              </a:r>
              <a:endParaRPr lang="en-GB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2348062" y="2966667"/>
              <a:ext cx="4135478" cy="720000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EmployeeInfoProvider</a:t>
              </a:r>
              <a:endParaRPr lang="en-GB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6483540" y="1889717"/>
              <a:ext cx="3600000" cy="720000"/>
            </a:xfrm>
            <a:prstGeom prst="roundRect">
              <a:avLst>
                <a:gd name="adj" fmla="val 6965"/>
              </a:avLst>
            </a:prstGeom>
            <a:grpFill/>
            <a:ln w="508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800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ConsoleFormatter</a:t>
              </a:r>
              <a:endParaRPr lang="en-GB" sz="2800" b="1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</p:txBody>
        </p:sp>
      </p:grpSp>
      <p:cxnSp>
        <p:nvCxnSpPr>
          <p:cNvPr id="20" name="Connector: Elbow 19"/>
          <p:cNvCxnSpPr>
            <a:cxnSpLocks/>
            <a:stCxn id="16" idx="3"/>
            <a:endCxn id="18" idx="0"/>
          </p:cNvCxnSpPr>
          <p:nvPr/>
        </p:nvCxnSpPr>
        <p:spPr>
          <a:xfrm>
            <a:off x="4306200" y="2436434"/>
            <a:ext cx="1532261" cy="716950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16" idx="3"/>
            <a:endCxn id="19" idx="1"/>
          </p:cNvCxnSpPr>
          <p:nvPr/>
        </p:nvCxnSpPr>
        <p:spPr>
          <a:xfrm>
            <a:off x="4306200" y="2436434"/>
            <a:ext cx="360000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cxnSpLocks/>
            <a:stCxn id="18" idx="3"/>
            <a:endCxn id="17" idx="0"/>
          </p:cNvCxnSpPr>
          <p:nvPr/>
        </p:nvCxnSpPr>
        <p:spPr>
          <a:xfrm>
            <a:off x="7906200" y="3513384"/>
            <a:ext cx="1800000" cy="719616"/>
          </a:xfrm>
          <a:prstGeom prst="bentConnector2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26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Employee Info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04800" y="1799616"/>
            <a:ext cx="11692022" cy="3981640"/>
            <a:chOff x="303212" y="1799616"/>
            <a:chExt cx="11692022" cy="3981640"/>
          </a:xfrm>
          <a:solidFill>
            <a:schemeClr val="accent6"/>
          </a:solidFill>
        </p:grpSpPr>
        <p:cxnSp>
          <p:nvCxnSpPr>
            <p:cNvPr id="15" name="Straight Arrow Connector 14"/>
            <p:cNvCxnSpPr>
              <a:stCxn id="9" idx="0"/>
              <a:endCxn id="10" idx="2"/>
            </p:cNvCxnSpPr>
            <p:nvPr/>
          </p:nvCxnSpPr>
          <p:spPr>
            <a:xfrm flipV="1">
              <a:off x="3686012" y="3171216"/>
              <a:ext cx="0" cy="791184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10391612" y="4466400"/>
              <a:ext cx="0" cy="810856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cxnSpLocks/>
              <a:stCxn id="8" idx="0"/>
              <a:endCxn id="11" idx="2"/>
            </p:cNvCxnSpPr>
            <p:nvPr/>
          </p:nvCxnSpPr>
          <p:spPr>
            <a:xfrm flipV="1">
              <a:off x="6962612" y="3171216"/>
              <a:ext cx="0" cy="791184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/>
            <p:cNvCxnSpPr>
              <a:stCxn id="6" idx="3"/>
              <a:endCxn id="11" idx="0"/>
            </p:cNvCxnSpPr>
            <p:nvPr/>
          </p:nvCxnSpPr>
          <p:spPr>
            <a:xfrm>
              <a:off x="3240812" y="2051616"/>
              <a:ext cx="3721800" cy="615600"/>
            </a:xfrm>
            <a:prstGeom prst="bentConnector2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/>
            <p:cNvGrpSpPr/>
            <p:nvPr/>
          </p:nvGrpSpPr>
          <p:grpSpPr>
            <a:xfrm>
              <a:off x="303212" y="1799616"/>
              <a:ext cx="11692022" cy="3981640"/>
              <a:chOff x="303212" y="1799616"/>
              <a:chExt cx="11692022" cy="3981640"/>
            </a:xfrm>
            <a:grpFill/>
          </p:grpSpPr>
          <p:grpSp>
            <p:nvGrpSpPr>
              <p:cNvPr id="5" name="Group 4"/>
              <p:cNvGrpSpPr/>
              <p:nvPr/>
            </p:nvGrpSpPr>
            <p:grpSpPr>
              <a:xfrm>
                <a:off x="360812" y="1799616"/>
                <a:ext cx="11524800" cy="3981640"/>
                <a:chOff x="-984060" y="1184883"/>
                <a:chExt cx="11524800" cy="3981640"/>
              </a:xfrm>
              <a:grpFill/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-984060" y="1184883"/>
                  <a:ext cx="2880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noProof="1">
                      <a:latin typeface="Consolas" panose="020B0609020204030204" pitchFamily="49" charset="0"/>
                    </a:rPr>
                    <a:t> </a:t>
                  </a:r>
                  <a:r>
                    <a:rPr lang="en-GB" b="1" noProof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ConsoleClient</a:t>
                  </a:r>
                </a:p>
              </p:txBody>
            </p:sp>
            <p:sp>
              <p:nvSpPr>
                <p:cNvPr id="7" name="Rectangle: Rounded Corners 6"/>
                <p:cNvSpPr/>
                <p:nvPr/>
              </p:nvSpPr>
              <p:spPr>
                <a:xfrm>
                  <a:off x="7552740" y="4662523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noProof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EmployeeDatabase</a:t>
                  </a:r>
                </a:p>
              </p:txBody>
            </p:sp>
            <p:sp>
              <p:nvSpPr>
                <p:cNvPr id="8" name="Rectangle: Rounded Corners 7"/>
                <p:cNvSpPr/>
                <p:nvPr/>
              </p:nvSpPr>
              <p:spPr>
                <a:xfrm>
                  <a:off x="4123740" y="3347667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noProof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EmployeeInfoProvider</a:t>
                  </a:r>
                </a:p>
              </p:txBody>
            </p:sp>
            <p:sp>
              <p:nvSpPr>
                <p:cNvPr id="9" name="Rectangle: Rounded Corners 8"/>
                <p:cNvSpPr/>
                <p:nvPr/>
              </p:nvSpPr>
              <p:spPr>
                <a:xfrm>
                  <a:off x="847140" y="3347667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noProof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ConsoleFormatter</a:t>
                  </a:r>
                </a:p>
              </p:txBody>
            </p:sp>
            <p:sp>
              <p:nvSpPr>
                <p:cNvPr id="10" name="Rectangle: Rounded Corners 9"/>
                <p:cNvSpPr/>
                <p:nvPr/>
              </p:nvSpPr>
              <p:spPr>
                <a:xfrm>
                  <a:off x="847140" y="2052483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noProof="1">
                      <a:solidFill>
                        <a:schemeClr val="tx1"/>
                      </a:solidFill>
                    </a:rPr>
                    <a:t> </a:t>
                  </a:r>
                  <a:r>
                    <a:rPr lang="en-GB" b="1" noProof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&lt;Formatter&gt;</a:t>
                  </a:r>
                </a:p>
              </p:txBody>
            </p:sp>
            <p:sp>
              <p:nvSpPr>
                <p:cNvPr id="11" name="Rectangle: Rounded Corners 10"/>
                <p:cNvSpPr/>
                <p:nvPr/>
              </p:nvSpPr>
              <p:spPr>
                <a:xfrm>
                  <a:off x="4123740" y="2052483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noProof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&lt;InfoProvider&gt;</a:t>
                  </a:r>
                </a:p>
              </p:txBody>
            </p:sp>
            <p:sp>
              <p:nvSpPr>
                <p:cNvPr id="12" name="Rectangle: Rounded Corners 11"/>
                <p:cNvSpPr/>
                <p:nvPr/>
              </p:nvSpPr>
              <p:spPr>
                <a:xfrm>
                  <a:off x="7552740" y="3347667"/>
                  <a:ext cx="2988000" cy="504000"/>
                </a:xfrm>
                <a:prstGeom prst="roundRect">
                  <a:avLst>
                    <a:gd name="adj" fmla="val 6965"/>
                  </a:avLst>
                </a:prstGeom>
                <a:grpFill/>
                <a:ln w="508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noProof="1">
                      <a:solidFill>
                        <a:schemeClr val="tx1"/>
                      </a:solidFill>
                      <a:latin typeface="Consolas" panose="020B0609020204030204" pitchFamily="49" charset="0"/>
                    </a:rPr>
                    <a:t>&lt;Database&gt;</a:t>
                  </a:r>
                </a:p>
              </p:txBody>
            </p:sp>
          </p:grpSp>
          <p:cxnSp>
            <p:nvCxnSpPr>
              <p:cNvPr id="29" name="Straight Connector 28"/>
              <p:cNvCxnSpPr>
                <a:cxnSpLocks/>
              </p:cNvCxnSpPr>
              <p:nvPr/>
            </p:nvCxnSpPr>
            <p:spPr>
              <a:xfrm>
                <a:off x="303212" y="3561944"/>
                <a:ext cx="11692022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</p:cNvCxnSpPr>
              <p:nvPr/>
            </p:nvCxnSpPr>
            <p:spPr>
              <a:xfrm>
                <a:off x="303212" y="4876800"/>
                <a:ext cx="11692022" cy="0"/>
              </a:xfrm>
              <a:prstGeom prst="line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/>
            <p:cNvCxnSpPr>
              <a:cxnSpLocks/>
              <a:stCxn id="8" idx="3"/>
              <a:endCxn id="12" idx="1"/>
            </p:cNvCxnSpPr>
            <p:nvPr/>
          </p:nvCxnSpPr>
          <p:spPr>
            <a:xfrm>
              <a:off x="8456612" y="4214400"/>
              <a:ext cx="441000" cy="0"/>
            </a:xfrm>
            <a:prstGeom prst="straightConnector1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Elbow 35"/>
            <p:cNvCxnSpPr>
              <a:cxnSpLocks/>
              <a:stCxn id="6" idx="3"/>
              <a:endCxn id="10" idx="0"/>
            </p:cNvCxnSpPr>
            <p:nvPr/>
          </p:nvCxnSpPr>
          <p:spPr>
            <a:xfrm>
              <a:off x="3240812" y="2051616"/>
              <a:ext cx="445200" cy="615600"/>
            </a:xfrm>
            <a:prstGeom prst="bentConnector2">
              <a:avLst/>
            </a:prstGeom>
            <a:grpFill/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003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0E49D336-45B6-44D3-97C4-E28F8DEA20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1086" y="1656688"/>
            <a:ext cx="7579238" cy="4771126"/>
          </a:xfrm>
        </p:spPr>
        <p:txBody>
          <a:bodyPr/>
          <a:lstStyle>
            <a:lvl1pPr marL="514350" indent="-514350"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</a:defRPr>
            </a:lvl1pPr>
            <a:lvl2pPr marL="112393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2pPr>
            <a:lvl3pPr marL="1733520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3pPr>
            <a:lvl4pPr marL="2343105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4pPr>
            <a:lvl5pPr marL="2952689" indent="-514350"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…</a:t>
            </a:r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r>
              <a:rPr lang="en-GB" dirty="0"/>
              <a:t>…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14126"/>
            <a:fld id="{C014DD1E-5D91-48A3-AD6D-45FBA980D106}" type="slidenum">
              <a:rPr lang="en-US">
                <a:solidFill>
                  <a:srgbClr val="234465"/>
                </a:solidFill>
                <a:latin typeface="Calibri" panose="020F0502020204030204"/>
              </a:rPr>
              <a:pPr defTabSz="914126"/>
              <a:t>45</a:t>
            </a:fld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AFE522-EB7D-4931-A015-9A7E8A98517D}"/>
              </a:ext>
            </a:extLst>
          </p:cNvPr>
          <p:cNvGrpSpPr/>
          <p:nvPr/>
        </p:nvGrpSpPr>
        <p:grpSpPr>
          <a:xfrm>
            <a:off x="193481" y="1420275"/>
            <a:ext cx="8630747" cy="5298959"/>
            <a:chOff x="472011" y="1508786"/>
            <a:chExt cx="3799787" cy="4865561"/>
          </a:xfrm>
        </p:grpSpPr>
        <p:sp>
          <p:nvSpPr>
            <p:cNvPr id="10" name="Rounded Rectangle 10">
              <a:extLst>
                <a:ext uri="{FF2B5EF4-FFF2-40B4-BE49-F238E27FC236}">
                  <a16:creationId xmlns:a16="http://schemas.microsoft.com/office/drawing/2014/main" id="{18F78F23-3D09-4B63-8DF9-D49CFBB145EE}"/>
                </a:ext>
              </a:extLst>
            </p:cNvPr>
            <p:cNvSpPr/>
            <p:nvPr userDrawn="1"/>
          </p:nvSpPr>
          <p:spPr>
            <a:xfrm>
              <a:off x="472011" y="1508786"/>
              <a:ext cx="3799787" cy="4865561"/>
            </a:xfrm>
            <a:prstGeom prst="roundRect">
              <a:avLst>
                <a:gd name="adj" fmla="val 3968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ko-KR" altLang="en-US" sz="2398" dirty="0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1" name="Rounded Rectangle 16">
              <a:extLst>
                <a:ext uri="{FF2B5EF4-FFF2-40B4-BE49-F238E27FC236}">
                  <a16:creationId xmlns:a16="http://schemas.microsoft.com/office/drawing/2014/main" id="{F12C06CE-2BBE-46C2-B718-813794C58DF9}"/>
                </a:ext>
              </a:extLst>
            </p:cNvPr>
            <p:cNvSpPr/>
            <p:nvPr userDrawn="1"/>
          </p:nvSpPr>
          <p:spPr>
            <a:xfrm>
              <a:off x="540767" y="1781251"/>
              <a:ext cx="85794" cy="4320631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ko-KR" altLang="en-US" sz="2398">
                <a:solidFill>
                  <a:srgbClr val="FFA000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6CDBB1E-AF3C-43FC-9F34-2DD691F81726}"/>
                </a:ext>
              </a:extLst>
            </p:cNvPr>
            <p:cNvSpPr/>
            <p:nvPr userDrawn="1"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2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126"/>
              <a:endParaRPr lang="ko-KR" altLang="en-US" sz="2398">
                <a:solidFill>
                  <a:srgbClr val="234465"/>
                </a:solidFill>
                <a:latin typeface="Calibri" panose="020F0502020204030204"/>
                <a:ea typeface="맑은 고딕" panose="020B0503020000020004" pitchFamily="34" charset="-127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CC3A316-993C-4741-8826-E104F27650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8824227" y="3276682"/>
            <a:ext cx="2881926" cy="3118969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B96A0DF8-27E7-4DC8-BBE3-7238AAAEB845}"/>
              </a:ext>
            </a:extLst>
          </p:cNvPr>
          <p:cNvSpPr txBox="1">
            <a:spLocks/>
          </p:cNvSpPr>
          <p:nvPr/>
        </p:nvSpPr>
        <p:spPr>
          <a:xfrm>
            <a:off x="544520" y="1724211"/>
            <a:ext cx="11811941" cy="5199712"/>
          </a:xfrm>
          <a:prstGeom prst="rect">
            <a:avLst/>
          </a:prstGeom>
        </p:spPr>
        <p:txBody>
          <a:bodyPr vert="horz" lIns="107972" tIns="35991" rIns="107972" bIns="35991" rtlCol="0">
            <a:normAutofit/>
          </a:bodyPr>
          <a:lstStyle>
            <a:lvl1pPr marL="456915" indent="-456915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3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89981" indent="-380762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1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048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9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2267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7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1485" indent="-304610" algn="l" defTabSz="1218438" rtl="0" eaLnBrk="1" latinLnBrk="1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25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070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59924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69143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78362" indent="-304610" algn="l" defTabSz="1218438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6778" indent="-456778" defTabSz="1218072">
              <a:lnSpc>
                <a:spcPct val="100000"/>
              </a:lnSpc>
            </a:pPr>
            <a:r>
              <a:rPr lang="en-GB" sz="3599" b="1" dirty="0">
                <a:solidFill>
                  <a:schemeClr val="bg1"/>
                </a:solidFill>
                <a:latin typeface="Calibri" panose="020F0502020204030204"/>
              </a:rPr>
              <a:t>SOLID</a:t>
            </a:r>
            <a:r>
              <a:rPr lang="en-GB" sz="3599" dirty="0">
                <a:solidFill>
                  <a:srgbClr val="FFFFFF"/>
                </a:solidFill>
                <a:latin typeface="Calibri" panose="020F0502020204030204"/>
              </a:rPr>
              <a:t> principle make software more:</a:t>
            </a:r>
          </a:p>
          <a:p>
            <a:pPr marL="989684" lvl="1" indent="-380648" defTabSz="1218072">
              <a:lnSpc>
                <a:spcPct val="100000"/>
              </a:lnSpc>
            </a:pPr>
            <a:r>
              <a:rPr lang="en-GB" sz="3399" dirty="0">
                <a:solidFill>
                  <a:srgbClr val="FFFFFF"/>
                </a:solidFill>
                <a:latin typeface="Calibri" panose="020F0502020204030204"/>
              </a:rPr>
              <a:t>Understandable</a:t>
            </a:r>
          </a:p>
          <a:p>
            <a:pPr marL="989684" lvl="1" indent="-380648" defTabSz="1218072">
              <a:lnSpc>
                <a:spcPct val="100000"/>
              </a:lnSpc>
            </a:pPr>
            <a:r>
              <a:rPr lang="en-GB" sz="3399" dirty="0">
                <a:solidFill>
                  <a:srgbClr val="FFFFFF"/>
                </a:solidFill>
                <a:latin typeface="Calibri" panose="020F0502020204030204"/>
              </a:rPr>
              <a:t>Flexible</a:t>
            </a:r>
          </a:p>
          <a:p>
            <a:pPr marL="989684" lvl="1" indent="-380648" defTabSz="1218072">
              <a:lnSpc>
                <a:spcPct val="100000"/>
              </a:lnSpc>
            </a:pPr>
            <a:r>
              <a:rPr lang="en-GB" sz="3399" dirty="0">
                <a:solidFill>
                  <a:srgbClr val="FFFFFF"/>
                </a:solidFill>
                <a:latin typeface="Calibri" panose="020F0502020204030204"/>
              </a:rPr>
              <a:t>Maintainable</a:t>
            </a:r>
          </a:p>
          <a:p>
            <a:pPr marL="456778" indent="-456778" defTabSz="1218072">
              <a:lnSpc>
                <a:spcPct val="100000"/>
              </a:lnSpc>
            </a:pPr>
            <a:endParaRPr lang="en-GB" sz="3599" dirty="0">
              <a:solidFill>
                <a:srgbClr val="FFFFFF"/>
              </a:solidFill>
              <a:latin typeface="Calibri" panose="020F0502020204030204"/>
            </a:endParaRPr>
          </a:p>
          <a:p>
            <a:pPr marL="456778" indent="-456778" defTabSz="1218072">
              <a:lnSpc>
                <a:spcPct val="100000"/>
              </a:lnSpc>
            </a:pPr>
            <a:endParaRPr lang="en-GB" sz="3599" dirty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2537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1588" y="6400800"/>
            <a:ext cx="12114212" cy="363538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>
                <a:hlinkClick r:id="rId3"/>
              </a:rPr>
              <a:t>https://softuni.bg/modules/59/java-advanced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49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Diamond Partners</a:t>
            </a:r>
            <a:endParaRPr lang="bg-BG" dirty="0"/>
          </a:p>
        </p:txBody>
      </p:sp>
      <p:pic>
        <p:nvPicPr>
          <p:cNvPr id="29" name="Infragistics">
            <a:hlinkClick r:id="rId3"/>
            <a:extLst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/>
        </p:blipFill>
        <p:spPr>
          <a:xfrm>
            <a:off x="5455947" y="4535549"/>
            <a:ext cx="5667359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  <p:pic>
        <p:nvPicPr>
          <p:cNvPr id="30" name="Indeavr" descr="Ð ÐµÐ·ÑÐ»ÑÐ°Ñ Ñ Ð¸Ð·Ð¾Ð±ÑÐ°Ð¶ÐµÐ½Ð¸Ðµ Ð·Ð° indeavr">
            <a:hlinkClick r:id="rId5"/>
            <a:extLst/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633" t="-16118" r="-14633" b="-8642"/>
          <a:stretch/>
        </p:blipFill>
        <p:spPr bwMode="auto">
          <a:xfrm>
            <a:off x="1068697" y="4535549"/>
            <a:ext cx="396111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6" name="Netpeak" descr="Ð ÐµÐ·ÑÐ»ÑÐ°Ñ Ñ Ð¸Ð·Ð¾Ð±ÑÐ°Ð¶ÐµÐ½Ð¸Ðµ Ð·Ð° netpeak">
            <a:hlinkClick r:id="rId7"/>
            <a:extLst/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291" t="-11436" r="-7291" b="-11436"/>
          <a:stretch/>
        </p:blipFill>
        <p:spPr bwMode="auto">
          <a:xfrm>
            <a:off x="5330975" y="2475025"/>
            <a:ext cx="579233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5" name="Sotware Group" descr="Ð ÐµÐ·ÑÐ»ÑÐ°Ñ Ñ Ð¸Ð·Ð¾Ð±ÑÐ°Ð¶ÐµÐ½Ð¸Ðµ Ð·Ð° software group">
            <a:hlinkClick r:id="rId9"/>
            <a:extLst/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4" r="-9241"/>
          <a:stretch/>
        </p:blipFill>
        <p:spPr bwMode="auto">
          <a:xfrm>
            <a:off x="1068698" y="2475025"/>
            <a:ext cx="3857374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25" name="Telenor">
            <a:hlinkClick r:id="rId11"/>
            <a:extLst/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003" r="-12003" b="-2307"/>
          <a:stretch/>
        </p:blipFill>
        <p:spPr>
          <a:xfrm>
            <a:off x="8675765" y="1444763"/>
            <a:ext cx="2447538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4" name="XS">
            <a:hlinkClick r:id="rId13"/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96" t="-9452" r="-8796" b="-9452"/>
          <a:stretch/>
        </p:blipFill>
        <p:spPr>
          <a:xfrm>
            <a:off x="1068697" y="1444763"/>
            <a:ext cx="41847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6" name="SB Tech">
            <a:hlinkClick r:id="rId15"/>
            <a:extLst/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22" t="6534" r="-689" b="14898"/>
          <a:stretch/>
        </p:blipFill>
        <p:spPr>
          <a:xfrm>
            <a:off x="5608078" y="1444763"/>
            <a:ext cx="2713010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7" name="Postbank">
            <a:hlinkClick r:id="rId17"/>
          </p:cNvPr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26" t="-8951" r="-21826" b="-8951"/>
          <a:stretch/>
        </p:blipFill>
        <p:spPr>
          <a:xfrm>
            <a:off x="5971904" y="3505287"/>
            <a:ext cx="251900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31" name="SuperHosting" descr="Ð ÐµÐ·ÑÐ»ÑÐ°Ñ Ñ Ð¸Ð·Ð¾Ð±ÑÐ°Ð¶ÐµÐ½Ð¸Ðµ Ð·Ð° superhosting png">
            <a:hlinkClick r:id="rId19"/>
            <a:extLst/>
          </p:cNvPr>
          <p:cNvPicPr>
            <a:picLocks noChangeAspect="1" noChangeArrowheads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63" t="-10753" r="-34663" b="-10753"/>
          <a:stretch/>
        </p:blipFill>
        <p:spPr bwMode="auto">
          <a:xfrm>
            <a:off x="8853643" y="3505287"/>
            <a:ext cx="226966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  <a:extLst/>
        </p:spPr>
      </p:pic>
      <p:pic>
        <p:nvPicPr>
          <p:cNvPr id="37" name="SmartIT">
            <a:hlinkClick r:id="rId21"/>
            <a:extLst/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03" t="-16504" r="-14503" b="-16504"/>
          <a:stretch/>
        </p:blipFill>
        <p:spPr>
          <a:xfrm>
            <a:off x="1068698" y="3505287"/>
            <a:ext cx="4540472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28" name="Codexio">
            <a:hlinkClick r:id="rId23"/>
            <a:extLst/>
          </p:cNvPr>
          <p:cNvPicPr>
            <a:picLocks noChangeAspect="1"/>
          </p:cNvPicPr>
          <p:nvPr/>
        </p:nvPicPr>
        <p:blipFill rotWithShape="1"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89" t="-22282" r="-30138" b="-23831"/>
          <a:stretch/>
        </p:blipFill>
        <p:spPr>
          <a:xfrm>
            <a:off x="6704669" y="5565810"/>
            <a:ext cx="1748647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/>
        </p:spPr>
      </p:pic>
      <p:pic>
        <p:nvPicPr>
          <p:cNvPr id="16" name="Infragistics">
            <a:hlinkClick r:id="rId25"/>
            <a:extLst>
              <a:ext uri="{FF2B5EF4-FFF2-40B4-BE49-F238E27FC236}">
                <a16:creationId xmlns:a16="http://schemas.microsoft.com/office/drawing/2014/main" id="{0FDF11E6-F5ED-4FB2-96CD-9D306D28A0DB}"/>
              </a:ext>
            </a:extLst>
          </p:cNvPr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04" r="-4204"/>
          <a:stretch>
            <a:fillRect/>
          </a:stretch>
        </p:blipFill>
        <p:spPr>
          <a:xfrm>
            <a:off x="3490493" y="5565810"/>
            <a:ext cx="2873046" cy="863377"/>
          </a:xfrm>
          <a:prstGeom prst="round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0288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SoftUni Organizational Partners</a:t>
            </a:r>
            <a:endParaRPr lang="bg-B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F94737B-4698-41F8-AC81-9324F12880B9}"/>
              </a:ext>
            </a:extLst>
          </p:cNvPr>
          <p:cNvGrpSpPr/>
          <p:nvPr/>
        </p:nvGrpSpPr>
        <p:grpSpPr>
          <a:xfrm>
            <a:off x="1982273" y="1710773"/>
            <a:ext cx="8227457" cy="4150197"/>
            <a:chOff x="1492446" y="2067924"/>
            <a:chExt cx="6811766" cy="3436077"/>
          </a:xfrm>
        </p:grpSpPr>
        <p:pic>
          <p:nvPicPr>
            <p:cNvPr id="2" name="Picture 1">
              <a:hlinkClick r:id="rId3"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953" t="-24485" r="-5953" b="-24485"/>
            <a:stretch/>
          </p:blipFill>
          <p:spPr>
            <a:xfrm>
              <a:off x="1492446" y="2067924"/>
              <a:ext cx="4297166" cy="1439625"/>
            </a:xfrm>
            <a:prstGeom prst="roundRect">
              <a:avLst>
                <a:gd name="adj" fmla="val 880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4" name="Picture 3">
              <a:hlinkClick r:id="rId5"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6654" r="6654"/>
            <a:stretch/>
          </p:blipFill>
          <p:spPr>
            <a:xfrm>
              <a:off x="6341434" y="2067924"/>
              <a:ext cx="1962778" cy="1439625"/>
            </a:xfrm>
            <a:prstGeom prst="roundRect">
              <a:avLst>
                <a:gd name="adj" fmla="val 880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5" name="Picture 4">
              <a:hlinkClick r:id="rId7"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201" t="-3201" r="-3201" b="-3201"/>
            <a:stretch/>
          </p:blipFill>
          <p:spPr>
            <a:xfrm>
              <a:off x="5904002" y="4064376"/>
              <a:ext cx="2400210" cy="1439625"/>
            </a:xfrm>
            <a:prstGeom prst="roundRect">
              <a:avLst>
                <a:gd name="adj" fmla="val 820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  <p:pic>
          <p:nvPicPr>
            <p:cNvPr id="6" name="Picture 5">
              <a:hlinkClick r:id="rId9"/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305" t="-5874" r="-9305" b="-12736"/>
            <a:stretch/>
          </p:blipFill>
          <p:spPr>
            <a:xfrm>
              <a:off x="1492446" y="4064376"/>
              <a:ext cx="3383118" cy="1439625"/>
            </a:xfrm>
            <a:prstGeom prst="roundRect">
              <a:avLst>
                <a:gd name="adj" fmla="val 1001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254283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199" dirty="0"/>
              <a:t>Software University – High-Quality Education and </a:t>
            </a:r>
            <a:br>
              <a:rPr lang="en-US" sz="3199" dirty="0"/>
            </a:br>
            <a:r>
              <a:rPr lang="en-US" sz="3199" dirty="0"/>
              <a:t>Employment Opportunities </a:t>
            </a:r>
          </a:p>
          <a:p>
            <a:pPr lvl="1">
              <a:lnSpc>
                <a:spcPct val="100000"/>
              </a:lnSpc>
            </a:pPr>
            <a:r>
              <a:rPr lang="en-US" sz="2899" noProof="1">
                <a:hlinkClick r:id="rId3"/>
              </a:rPr>
              <a:t>softuni.bg</a:t>
            </a:r>
            <a:r>
              <a:rPr lang="en-US" sz="2899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Foundation</a:t>
            </a:r>
            <a:endParaRPr lang="bg-BG" sz="3199" dirty="0"/>
          </a:p>
          <a:p>
            <a:pPr lvl="1">
              <a:lnSpc>
                <a:spcPct val="100000"/>
              </a:lnSpc>
            </a:pPr>
            <a:r>
              <a:rPr lang="en-US" sz="2999" noProof="1">
                <a:hlinkClick r:id="rId4"/>
              </a:rPr>
              <a:t>http://softuni.foundation/</a:t>
            </a:r>
            <a:endParaRPr lang="en-US" sz="2999" noProof="1"/>
          </a:p>
          <a:p>
            <a:pPr>
              <a:lnSpc>
                <a:spcPct val="100000"/>
              </a:lnSpc>
            </a:pPr>
            <a:r>
              <a:rPr lang="en-US" sz="3199" dirty="0"/>
              <a:t>Software University @ Facebook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899" noProof="1">
                <a:solidFill>
                  <a:srgbClr val="234465"/>
                </a:solidFill>
                <a:hlinkClick r:id="rId5"/>
              </a:rPr>
              <a:t>facebook.com/SoftwareUniversity</a:t>
            </a:r>
            <a:endParaRPr lang="en-US" sz="2899" noProof="1">
              <a:solidFill>
                <a:srgbClr val="234465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199" dirty="0"/>
              <a:t>Software University Forums</a:t>
            </a:r>
          </a:p>
          <a:p>
            <a:pPr marL="990278" lvl="1" indent="-380876" defTabSz="1218804">
              <a:lnSpc>
                <a:spcPct val="100000"/>
              </a:lnSpc>
              <a:tabLst>
                <a:tab pos="282490" algn="l"/>
              </a:tabLst>
              <a:defRPr/>
            </a:pPr>
            <a:r>
              <a:rPr lang="en-US" sz="2799" dirty="0">
                <a:hlinkClick r:id="rId6"/>
              </a:rPr>
              <a:t>forum.softuni.bg</a:t>
            </a:r>
            <a:endParaRPr lang="en-US" sz="2799" noProof="1"/>
          </a:p>
          <a:p>
            <a:pPr>
              <a:lnSpc>
                <a:spcPct val="100000"/>
              </a:lnSpc>
            </a:pPr>
            <a:endParaRPr lang="en-US" noProof="1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pic>
        <p:nvPicPr>
          <p:cNvPr id="15" name="Picture 14">
            <a:hlinkClick r:id="rId7"/>
            <a:extLst>
              <a:ext uri="{FF2B5EF4-FFF2-40B4-BE49-F238E27FC236}">
                <a16:creationId xmlns:a16="http://schemas.microsoft.com/office/drawing/2014/main" id="{FF8B5863-FC71-441D-893C-E681B70BF3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84" y="2538115"/>
            <a:ext cx="2122030" cy="529411"/>
          </a:xfrm>
          <a:prstGeom prst="rect">
            <a:avLst/>
          </a:prstGeom>
        </p:spPr>
      </p:pic>
      <p:pic>
        <p:nvPicPr>
          <p:cNvPr id="18" name="Picture 17">
            <a:hlinkClick r:id="rId3"/>
            <a:extLst>
              <a:ext uri="{FF2B5EF4-FFF2-40B4-BE49-F238E27FC236}">
                <a16:creationId xmlns:a16="http://schemas.microsoft.com/office/drawing/2014/main" id="{5AC70220-7037-4082-BB2D-BF1E99F91E0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2072" y="2057403"/>
            <a:ext cx="3365989" cy="4482957"/>
          </a:xfrm>
          <a:prstGeom prst="rect">
            <a:avLst/>
          </a:prstGeom>
        </p:spPr>
      </p:pic>
      <p:pic>
        <p:nvPicPr>
          <p:cNvPr id="11" name="Picture 4">
            <a:hlinkClick r:id="rId10" tooltip="Software University @ Facebook"/>
            <a:extLst>
              <a:ext uri="{FF2B5EF4-FFF2-40B4-BE49-F238E27FC236}">
                <a16:creationId xmlns:a16="http://schemas.microsoft.com/office/drawing/2014/main" id="{7DE74804-3B64-4B79-BDD0-3E400F9E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3984" y="3654374"/>
            <a:ext cx="1118158" cy="11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hlinkClick r:id="rId6" tooltip="Software University Discussion Forum"/>
            <a:extLst>
              <a:ext uri="{FF2B5EF4-FFF2-40B4-BE49-F238E27FC236}">
                <a16:creationId xmlns:a16="http://schemas.microsoft.com/office/drawing/2014/main" id="{E65F0011-8B8E-4A02-A422-9662ADE13CB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983" y="5359668"/>
            <a:ext cx="1041691" cy="104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6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–</a:t>
            </a:r>
            <a:r>
              <a:rPr lang="en-US" dirty="0"/>
              <a:t> </a:t>
            </a:r>
            <a:r>
              <a:rPr lang="en-US" b="1" dirty="0">
                <a:hlinkClick r:id="rId2" tooltip="Single responsibility principle"/>
              </a:rPr>
              <a:t>Single responsibility principle</a:t>
            </a:r>
            <a:r>
              <a:rPr lang="en-US" dirty="0"/>
              <a:t> – class should </a:t>
            </a:r>
            <a:br>
              <a:rPr lang="en-US" dirty="0"/>
            </a:br>
            <a:r>
              <a:rPr lang="en-US" dirty="0"/>
              <a:t>only have one responsibility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O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hlinkClick r:id="rId3" tooltip="Open–closed principle"/>
              </a:rPr>
              <a:t>Open–closed principle</a:t>
            </a:r>
            <a:r>
              <a:rPr lang="en-US" dirty="0"/>
              <a:t> – open for extension, </a:t>
            </a:r>
            <a:br>
              <a:rPr lang="en-US" dirty="0"/>
            </a:br>
            <a:r>
              <a:rPr lang="en-US" dirty="0"/>
              <a:t>but closed for modification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hlinkClick r:id="rId4" tooltip="Liskov substitution principle"/>
              </a:rPr>
              <a:t>Liskov substitution principle</a:t>
            </a:r>
            <a:r>
              <a:rPr lang="en-US" b="1" dirty="0"/>
              <a:t> </a:t>
            </a:r>
            <a:r>
              <a:rPr lang="en-US" dirty="0"/>
              <a:t>– objects should </a:t>
            </a:r>
            <a:br>
              <a:rPr lang="en-US" dirty="0"/>
            </a:br>
            <a:r>
              <a:rPr lang="en-US" dirty="0"/>
              <a:t>be replaceable with instances of their subtypes </a:t>
            </a:r>
            <a:br>
              <a:rPr lang="en-US" dirty="0"/>
            </a:br>
            <a:r>
              <a:rPr lang="en-US" dirty="0"/>
              <a:t>without altering the correctness of that program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S.O.L.I.D.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8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solidFill>
                  <a:schemeClr val="bg1"/>
                </a:solidFill>
                <a:hlinkClick r:id="rId3"/>
              </a:rPr>
              <a:t>Creative Commons </a:t>
            </a:r>
            <a:r>
              <a:rPr lang="en-US" noProof="1">
                <a:solidFill>
                  <a:schemeClr val="bg1"/>
                </a:solidFill>
                <a:hlinkClick r:id="rId3"/>
              </a:rPr>
              <a:t>Attribution-NonCommercial-ShareAlike</a:t>
            </a:r>
            <a:r>
              <a:rPr lang="en-US" dirty="0">
                <a:solidFill>
                  <a:schemeClr val="bg1"/>
                </a:solidFill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>
                <a:solidFill>
                  <a:srgbClr val="234465"/>
                </a:solidFill>
                <a:latin typeface="Calibri" panose="020F0502020204030204"/>
              </a:rPr>
              <a:pPr/>
              <a:t>50</a:t>
            </a:fld>
            <a:endParaRPr lang="en-US" dirty="0">
              <a:solidFill>
                <a:srgbClr val="234465"/>
              </a:solidFill>
              <a:latin typeface="Calibri" panose="020F0502020204030204"/>
            </a:endParaRPr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054" y="3810000"/>
            <a:ext cx="4641124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77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1941" y="1371600"/>
            <a:ext cx="11815018" cy="520106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I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–</a:t>
            </a:r>
            <a:r>
              <a:rPr lang="en-US" dirty="0"/>
              <a:t> </a:t>
            </a:r>
            <a:r>
              <a:rPr lang="en-US" b="1" dirty="0">
                <a:hlinkClick r:id="rId2"/>
              </a:rPr>
              <a:t>Interface segregation principle</a:t>
            </a:r>
            <a:r>
              <a:rPr lang="en-US" dirty="0"/>
              <a:t> – many specific </a:t>
            </a:r>
            <a:br>
              <a:rPr lang="en-US" dirty="0"/>
            </a:br>
            <a:r>
              <a:rPr lang="en-US" dirty="0"/>
              <a:t>interfaces are better than one general interface</a:t>
            </a:r>
          </a:p>
          <a:p>
            <a:pPr>
              <a:buClr>
                <a:schemeClr val="tx1"/>
              </a:buClr>
            </a:pPr>
            <a:r>
              <a:rPr lang="en-US" b="1" dirty="0">
                <a:solidFill>
                  <a:schemeClr val="bg1"/>
                </a:solidFill>
              </a:rPr>
              <a:t>D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–</a:t>
            </a:r>
            <a:r>
              <a:rPr lang="en-US" dirty="0"/>
              <a:t> </a:t>
            </a:r>
            <a:r>
              <a:rPr lang="en-US" b="1" dirty="0">
                <a:hlinkClick r:id="rId3" tooltip="Dependency inversion principle"/>
              </a:rPr>
              <a:t>Dependency inversion principle</a:t>
            </a:r>
            <a:r>
              <a:rPr lang="en-US" b="1" dirty="0"/>
              <a:t> – </a:t>
            </a:r>
            <a:r>
              <a:rPr lang="en-US" dirty="0"/>
              <a:t>one should </a:t>
            </a:r>
            <a:br>
              <a:rPr lang="en-US" dirty="0"/>
            </a:br>
            <a:r>
              <a:rPr lang="en-US" dirty="0"/>
              <a:t>depend upon abstractions, not concretions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S.O.L.I.D.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549" y="4501232"/>
            <a:ext cx="1733802" cy="207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6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Single Responsibility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0" dirty="0"/>
              <a:t>A Class Should Have Only One Reason to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61789" y="6397626"/>
            <a:ext cx="428625" cy="307975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419" y="1524001"/>
            <a:ext cx="4763165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class should </a:t>
            </a:r>
            <a:r>
              <a:rPr lang="en-US" b="1" dirty="0">
                <a:solidFill>
                  <a:schemeClr val="bg1"/>
                </a:solidFill>
              </a:rPr>
              <a:t>have only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one responsibility</a:t>
            </a:r>
          </a:p>
          <a:p>
            <a:pPr lvl="1"/>
            <a:r>
              <a:rPr lang="en-US" dirty="0"/>
              <a:t>Reduces </a:t>
            </a:r>
            <a:r>
              <a:rPr lang="en-US" b="1" dirty="0">
                <a:solidFill>
                  <a:schemeClr val="bg1"/>
                </a:solidFill>
              </a:rPr>
              <a:t>dependency</a:t>
            </a:r>
            <a:r>
              <a:rPr lang="en-US" dirty="0"/>
              <a:t> complexity</a:t>
            </a:r>
          </a:p>
          <a:p>
            <a:pPr lvl="1"/>
            <a:r>
              <a:rPr lang="en-US" dirty="0"/>
              <a:t>Each additional responsibility is an </a:t>
            </a:r>
            <a:r>
              <a:rPr lang="en-US" b="1" dirty="0">
                <a:solidFill>
                  <a:schemeClr val="bg1"/>
                </a:solidFill>
              </a:rPr>
              <a:t>axis</a:t>
            </a:r>
            <a:r>
              <a:rPr lang="en-US" dirty="0"/>
              <a:t> </a:t>
            </a:r>
            <a:r>
              <a:rPr lang="en-US" b="1" dirty="0">
                <a:solidFill>
                  <a:schemeClr val="bg1"/>
                </a:solidFill>
              </a:rPr>
              <a:t>to change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the class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3CAAB1-1BB5-4293-8AF9-ED1802C62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6560" y="3581401"/>
            <a:ext cx="8798175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b="1" dirty="0">
                <a:latin typeface="Consolas" panose="020B0609020204030204" pitchFamily="49" charset="0"/>
              </a:rPr>
              <a:t>public class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HeroSettings </a:t>
            </a:r>
            <a:r>
              <a:rPr lang="en-GB" sz="2800" b="1" dirty="0">
                <a:latin typeface="Consolas" panose="020B0609020204030204" pitchFamily="49" charset="0"/>
              </a:rPr>
              <a:t>{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  public static void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changeName</a:t>
            </a:r>
            <a:r>
              <a:rPr lang="en-GB" sz="2800" b="1" dirty="0">
                <a:latin typeface="Consolas" panose="020B0609020204030204" pitchFamily="49" charset="0"/>
              </a:rPr>
              <a:t>(Hero hero) {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    </a:t>
            </a:r>
            <a:r>
              <a:rPr lang="en-GB" sz="28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Grant option to change</a:t>
            </a:r>
          </a:p>
          <a:p>
            <a:r>
              <a:rPr lang="en-GB" sz="2800" b="1" dirty="0">
                <a:solidFill>
                  <a:srgbClr val="00B050"/>
                </a:solidFill>
                <a:latin typeface="Consolas" panose="020B0609020204030204" pitchFamily="49" charset="0"/>
              </a:rPr>
              <a:t>  </a:t>
            </a:r>
            <a:r>
              <a:rPr lang="en-GB" sz="2800" b="1" dirty="0">
                <a:latin typeface="Consolas" panose="020B0609020204030204" pitchFamily="49" charset="0"/>
              </a:rPr>
              <a:t>}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954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Responsibility Principle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400" dirty="0"/>
              <a:t>Still classes </a:t>
            </a:r>
            <a:r>
              <a:rPr lang="en-US" sz="3400" b="1" dirty="0">
                <a:solidFill>
                  <a:schemeClr val="bg1"/>
                </a:solidFill>
              </a:rPr>
              <a:t>can have multiple methods</a:t>
            </a:r>
          </a:p>
          <a:p>
            <a:pPr lvl="1"/>
            <a:r>
              <a:rPr lang="en-US" dirty="0"/>
              <a:t>Each method should have </a:t>
            </a:r>
            <a:r>
              <a:rPr lang="en-US" b="1" dirty="0">
                <a:solidFill>
                  <a:schemeClr val="bg1"/>
                </a:solidFill>
              </a:rPr>
              <a:t>single functionality</a:t>
            </a:r>
            <a:r>
              <a:rPr lang="en-US" dirty="0"/>
              <a:t>             part of the class responsibility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3CAAB1-1BB5-4293-8AF9-ED1802C62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3940" y="2995502"/>
            <a:ext cx="8952807" cy="35394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b="1" dirty="0">
                <a:latin typeface="Consolas" panose="020B0609020204030204" pitchFamily="49" charset="0"/>
              </a:rPr>
              <a:t>public class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HeroSettings </a:t>
            </a:r>
            <a:r>
              <a:rPr lang="en-GB" sz="2800" b="1" dirty="0">
                <a:latin typeface="Consolas" panose="020B0609020204030204" pitchFamily="49" charset="0"/>
              </a:rPr>
              <a:t>{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  public static void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changeName</a:t>
            </a:r>
            <a:r>
              <a:rPr lang="en-GB" sz="2800" b="1" dirty="0">
                <a:latin typeface="Consolas" panose="020B0609020204030204" pitchFamily="49" charset="0"/>
              </a:rPr>
              <a:t>(Hero hero) {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    </a:t>
            </a:r>
            <a:r>
              <a:rPr lang="en-GB" sz="28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Grant option to change name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  }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  public static void </a:t>
            </a:r>
            <a:r>
              <a:rPr lang="en-GB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selectRole</a:t>
            </a:r>
            <a:r>
              <a:rPr lang="en-GB" sz="2800" b="1" dirty="0">
                <a:latin typeface="Consolas" panose="020B0609020204030204" pitchFamily="49" charset="0"/>
              </a:rPr>
              <a:t>(Hero hero) {</a:t>
            </a:r>
          </a:p>
          <a:p>
            <a:r>
              <a:rPr lang="en-GB" sz="2800" b="1" dirty="0">
                <a:solidFill>
                  <a:srgbClr val="00B050"/>
                </a:solidFill>
                <a:latin typeface="Consolas" panose="020B0609020204030204" pitchFamily="49" charset="0"/>
              </a:rPr>
              <a:t>    </a:t>
            </a:r>
            <a:r>
              <a:rPr lang="en-GB" sz="2800" b="1" i="1" dirty="0">
                <a:solidFill>
                  <a:srgbClr val="00B050"/>
                </a:solidFill>
                <a:latin typeface="Consolas" panose="020B0609020204030204" pitchFamily="49" charset="0"/>
              </a:rPr>
              <a:t>// Grant option to select role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  }</a:t>
            </a:r>
          </a:p>
          <a:p>
            <a:r>
              <a:rPr lang="en-GB" sz="2800" b="1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6417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2.xml><?xml version="1.0" encoding="utf-8"?>
<a:theme xmlns:a="http://schemas.openxmlformats.org/drawingml/2006/main" name="2_SoftUni3_1">
  <a:themeElements>
    <a:clrScheme name="Custom 2">
      <a:dk1>
        <a:srgbClr val="234465"/>
      </a:dk1>
      <a:lt1>
        <a:srgbClr val="FFA000"/>
      </a:lt1>
      <a:dk2>
        <a:srgbClr val="234465"/>
      </a:dk2>
      <a:lt2>
        <a:srgbClr val="FFFFFF"/>
      </a:lt2>
      <a:accent1>
        <a:srgbClr val="F7C86D"/>
      </a:accent1>
      <a:accent2>
        <a:srgbClr val="00B050"/>
      </a:accent2>
      <a:accent3>
        <a:srgbClr val="44A9F8"/>
      </a:accent3>
      <a:accent4>
        <a:srgbClr val="7030A0"/>
      </a:accent4>
      <a:accent5>
        <a:srgbClr val="67748E"/>
      </a:accent5>
      <a:accent6>
        <a:srgbClr val="F4F5F7"/>
      </a:accent6>
      <a:hlink>
        <a:srgbClr val="F2AC44"/>
      </a:hlink>
      <a:folHlink>
        <a:srgbClr val="F6C781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dk2">
            <a:alpha val="80000"/>
          </a:schemeClr>
        </a:solidFill>
        <a:ln w="19050">
          <a:solidFill>
            <a:schemeClr val="tx1">
              <a:lumMod val="75000"/>
              <a:alpha val="80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001">
          <a:schemeClr val="dk2"/>
        </a:fillRef>
        <a:effectRef idx="0">
          <a:schemeClr val="accent1"/>
        </a:effectRef>
        <a:fontRef idx="minor">
          <a:schemeClr val="lt1"/>
        </a:fontRef>
      </a:style>
    </a:spDef>
    <a:txDef>
      <a:spPr>
        <a:solidFill>
          <a:schemeClr val="accent6">
            <a:lumMod val="75000"/>
            <a:alpha val="15000"/>
          </a:schemeClr>
        </a:solidFill>
        <a:ln w="12700">
          <a:solidFill>
            <a:schemeClr val="tx1">
              <a:lumMod val="75000"/>
            </a:schemeClr>
          </a:solidFill>
        </a:ln>
      </a:spPr>
      <a:bodyPr vert="horz" wrap="square" lIns="144000" tIns="108000" rIns="144000" bIns="108000" rtlCol="0">
        <a:spAutoFit/>
      </a:bodyPr>
      <a:lstStyle>
        <a:defPPr algn="l" eaLnBrk="0" hangingPunct="0">
          <a:lnSpc>
            <a:spcPct val="110000"/>
          </a:lnSpc>
          <a:buClr>
            <a:schemeClr val="accent5">
              <a:lumMod val="40000"/>
              <a:lumOff val="60000"/>
            </a:schemeClr>
          </a:buClr>
          <a:buSzPct val="70000"/>
          <a:defRPr sz="24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ftUni3_1" id="{D61FAD9B-6E74-4E03-BFE4-B363D484F1DA}" vid="{7089C1A3-635B-4B03-A017-DAF10A3A396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10253</TotalTime>
  <Words>1325</Words>
  <Application>Microsoft Office PowerPoint</Application>
  <PresentationFormat>Widescreen</PresentationFormat>
  <Paragraphs>359</Paragraphs>
  <Slides>50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Consolas</vt:lpstr>
      <vt:lpstr>Wingdings</vt:lpstr>
      <vt:lpstr>Wingdings 2</vt:lpstr>
      <vt:lpstr>1_SoftUni3_1</vt:lpstr>
      <vt:lpstr>2_SoftUni3_1</vt:lpstr>
      <vt:lpstr>S.O.L.I.D.</vt:lpstr>
      <vt:lpstr>Table of Contents</vt:lpstr>
      <vt:lpstr>Have a Question?</vt:lpstr>
      <vt:lpstr>PowerPoint Presentation</vt:lpstr>
      <vt:lpstr>S.O.L.I.D.</vt:lpstr>
      <vt:lpstr>S.O.L.I.D.</vt:lpstr>
      <vt:lpstr>PowerPoint Presentation</vt:lpstr>
      <vt:lpstr>Single Responsibility Principle</vt:lpstr>
      <vt:lpstr>Single Responsibility Principle</vt:lpstr>
      <vt:lpstr>PowerPoint Presentation</vt:lpstr>
      <vt:lpstr>What is Open/Closed? </vt:lpstr>
      <vt:lpstr>Extensibility</vt:lpstr>
      <vt:lpstr>Reusability</vt:lpstr>
      <vt:lpstr>Open/Closed Principle (OCP)</vt:lpstr>
      <vt:lpstr>OCP – Violations</vt:lpstr>
      <vt:lpstr>OCP – Solutions</vt:lpstr>
      <vt:lpstr>PowerPoint Presentation</vt:lpstr>
      <vt:lpstr>What is Liskov Substitution? </vt:lpstr>
      <vt:lpstr>LSP Relationship</vt:lpstr>
      <vt:lpstr>OCP vs LSP</vt:lpstr>
      <vt:lpstr>LSP – Violations</vt:lpstr>
      <vt:lpstr>LSP – Solutions</vt:lpstr>
      <vt:lpstr>PowerPoint Presentation</vt:lpstr>
      <vt:lpstr>ISP – Interface Segregation Principle</vt:lpstr>
      <vt:lpstr>Fat Interfaces</vt:lpstr>
      <vt:lpstr>"Fat" Interfaces</vt:lpstr>
      <vt:lpstr>How to ISP?</vt:lpstr>
      <vt:lpstr>Cohesive Interfaces</vt:lpstr>
      <vt:lpstr>PowerPoint Presentation</vt:lpstr>
      <vt:lpstr>Dependency Inversion Principle (DIP)</vt:lpstr>
      <vt:lpstr>Dependencies and Coupling (1)</vt:lpstr>
      <vt:lpstr>Dependencies and Coupling (2)</vt:lpstr>
      <vt:lpstr>The Problem</vt:lpstr>
      <vt:lpstr>Dependency Inversion Solution</vt:lpstr>
      <vt:lpstr>Dependency Examples</vt:lpstr>
      <vt:lpstr>How to DIP? (1)</vt:lpstr>
      <vt:lpstr>Constructor Injection – Example</vt:lpstr>
      <vt:lpstr>How to DIP? (2)</vt:lpstr>
      <vt:lpstr>Setter Injection – Example</vt:lpstr>
      <vt:lpstr>How to DIP? (3)</vt:lpstr>
      <vt:lpstr>Layering (1)</vt:lpstr>
      <vt:lpstr>Layering (2)</vt:lpstr>
      <vt:lpstr>Problem: Employee Info</vt:lpstr>
      <vt:lpstr>Solution: Employee Info</vt:lpstr>
      <vt:lpstr>Summary</vt:lpstr>
      <vt:lpstr>PowerPoint Presentation</vt:lpstr>
      <vt:lpstr>SoftUni Diamond Partners</vt:lpstr>
      <vt:lpstr>SoftUni Organizational Partners</vt:lpstr>
      <vt:lpstr>Trainings @ Software University (SoftUni)</vt:lpstr>
      <vt:lpstr>License</vt:lpstr>
    </vt:vector>
  </TitlesOfParts>
  <Company>Software University (SoftUni)</Company>
  <LinksUpToDate>false</LinksUpToDate>
  <SharedDoc>false</SharedDoc>
  <HyperlinkBase>https://softuni.bg/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OOP - SOLID</dc:title>
  <dc:subject>Java OOP – Practical Training Course @ SoftUni</dc:subject>
  <dc:creator>Software University Foundation</dc:creator>
  <cp:keywords>SOLID, Polymorphism, Encapsulation, Reflection, Abstartion, Interface, class, Java Basics, Java, OOP, Software University, SoftUni, programming, coding, software development, education, training, course</cp:keywords>
  <dc:description>Java OOP Course @ Software University - https://softuni.bg/modules/59/java-advanced</dc:description>
  <cp:lastModifiedBy>Slavi Kapsalov</cp:lastModifiedBy>
  <cp:revision>489</cp:revision>
  <dcterms:created xsi:type="dcterms:W3CDTF">2018-05-23T13:08:44Z</dcterms:created>
  <dcterms:modified xsi:type="dcterms:W3CDTF">2019-07-25T08:58:54Z</dcterms:modified>
  <cp:category>programming;computer programming;software development;web development</cp:category>
</cp:coreProperties>
</file>